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40" r:id="rId5"/>
    <p:sldMasterId id="2147493654" r:id="rId6"/>
    <p:sldMasterId id="2147493667" r:id="rId7"/>
    <p:sldMasterId id="2147493680" r:id="rId8"/>
  </p:sldMasterIdLst>
  <p:notesMasterIdLst>
    <p:notesMasterId r:id="rId85"/>
  </p:notesMasterIdLst>
  <p:handoutMasterIdLst>
    <p:handoutMasterId r:id="rId86"/>
  </p:handoutMasterIdLst>
  <p:sldIdLst>
    <p:sldId id="959" r:id="rId9"/>
    <p:sldId id="1055" r:id="rId10"/>
    <p:sldId id="824" r:id="rId11"/>
    <p:sldId id="826" r:id="rId12"/>
    <p:sldId id="827" r:id="rId13"/>
    <p:sldId id="994" r:id="rId14"/>
    <p:sldId id="1054" r:id="rId15"/>
    <p:sldId id="995" r:id="rId16"/>
    <p:sldId id="1025" r:id="rId17"/>
    <p:sldId id="999" r:id="rId18"/>
    <p:sldId id="968" r:id="rId19"/>
    <p:sldId id="900" r:id="rId20"/>
    <p:sldId id="908" r:id="rId21"/>
    <p:sldId id="910" r:id="rId22"/>
    <p:sldId id="1026" r:id="rId23"/>
    <p:sldId id="344" r:id="rId24"/>
    <p:sldId id="345" r:id="rId25"/>
    <p:sldId id="347" r:id="rId26"/>
    <p:sldId id="348" r:id="rId27"/>
    <p:sldId id="1027" r:id="rId28"/>
    <p:sldId id="346" r:id="rId29"/>
    <p:sldId id="901" r:id="rId30"/>
    <p:sldId id="1028" r:id="rId31"/>
    <p:sldId id="1029" r:id="rId32"/>
    <p:sldId id="1030" r:id="rId33"/>
    <p:sldId id="996" r:id="rId34"/>
    <p:sldId id="1031" r:id="rId35"/>
    <p:sldId id="1032" r:id="rId36"/>
    <p:sldId id="1033" r:id="rId37"/>
    <p:sldId id="1034" r:id="rId38"/>
    <p:sldId id="1035" r:id="rId39"/>
    <p:sldId id="1036" r:id="rId40"/>
    <p:sldId id="1037" r:id="rId41"/>
    <p:sldId id="1038" r:id="rId42"/>
    <p:sldId id="1039" r:id="rId43"/>
    <p:sldId id="1040" r:id="rId44"/>
    <p:sldId id="1041" r:id="rId45"/>
    <p:sldId id="1042" r:id="rId46"/>
    <p:sldId id="1043" r:id="rId47"/>
    <p:sldId id="1044" r:id="rId48"/>
    <p:sldId id="1045" r:id="rId49"/>
    <p:sldId id="1047" r:id="rId50"/>
    <p:sldId id="1048" r:id="rId51"/>
    <p:sldId id="985" r:id="rId52"/>
    <p:sldId id="1049" r:id="rId53"/>
    <p:sldId id="986" r:id="rId54"/>
    <p:sldId id="1050" r:id="rId55"/>
    <p:sldId id="1046" r:id="rId56"/>
    <p:sldId id="997" r:id="rId57"/>
    <p:sldId id="923" r:id="rId58"/>
    <p:sldId id="924" r:id="rId59"/>
    <p:sldId id="927" r:id="rId60"/>
    <p:sldId id="981" r:id="rId61"/>
    <p:sldId id="982" r:id="rId62"/>
    <p:sldId id="983" r:id="rId63"/>
    <p:sldId id="984" r:id="rId64"/>
    <p:sldId id="350" r:id="rId65"/>
    <p:sldId id="351" r:id="rId66"/>
    <p:sldId id="352" r:id="rId67"/>
    <p:sldId id="353" r:id="rId68"/>
    <p:sldId id="925" r:id="rId69"/>
    <p:sldId id="926" r:id="rId70"/>
    <p:sldId id="354" r:id="rId71"/>
    <p:sldId id="362" r:id="rId72"/>
    <p:sldId id="363" r:id="rId73"/>
    <p:sldId id="388" r:id="rId74"/>
    <p:sldId id="389" r:id="rId75"/>
    <p:sldId id="390" r:id="rId76"/>
    <p:sldId id="391" r:id="rId77"/>
    <p:sldId id="392" r:id="rId78"/>
    <p:sldId id="393" r:id="rId79"/>
    <p:sldId id="394" r:id="rId80"/>
    <p:sldId id="1051" r:id="rId81"/>
    <p:sldId id="1052" r:id="rId82"/>
    <p:sldId id="1053" r:id="rId83"/>
    <p:sldId id="998" r:id="rId8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1"/>
    <p:restoredTop sz="96327"/>
  </p:normalViewPr>
  <p:slideViewPr>
    <p:cSldViewPr snapToObjects="1">
      <p:cViewPr varScale="1">
        <p:scale>
          <a:sx n="193" d="100"/>
          <a:sy n="193" d="100"/>
        </p:scale>
        <p:origin x="840" y="36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751A-53E4-C12F-87F4-025731F85214}"/>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8FAC9F47-4095-BEFF-2C87-C99F0F5253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a:extLst>
              <a:ext uri="{FF2B5EF4-FFF2-40B4-BE49-F238E27FC236}">
                <a16:creationId xmlns:a16="http://schemas.microsoft.com/office/drawing/2014/main" id="{0A99F9D8-ADDD-CB73-6C22-68E0FE50B427}"/>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A421457-90E8-9740-BB76-57C06C0F121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268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E976-643D-AF28-A891-2D98DCA75BDB}"/>
            </a:ext>
          </a:extLst>
        </p:cNvPr>
        <p:cNvGrpSpPr/>
        <p:nvPr/>
      </p:nvGrpSpPr>
      <p:grpSpPr>
        <a:xfrm>
          <a:off x="0" y="0"/>
          <a:ext cx="0" cy="0"/>
          <a:chOff x="0" y="0"/>
          <a:chExt cx="0" cy="0"/>
        </a:xfrm>
      </p:grpSpPr>
      <p:sp>
        <p:nvSpPr>
          <p:cNvPr id="104450" name="Rectangle 7">
            <a:extLst>
              <a:ext uri="{FF2B5EF4-FFF2-40B4-BE49-F238E27FC236}">
                <a16:creationId xmlns:a16="http://schemas.microsoft.com/office/drawing/2014/main" id="{F8106B7D-FB83-65C3-E460-1B366B01BE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a:extLst>
              <a:ext uri="{FF2B5EF4-FFF2-40B4-BE49-F238E27FC236}">
                <a16:creationId xmlns:a16="http://schemas.microsoft.com/office/drawing/2014/main" id="{409776C9-9723-263F-7968-9CC8961748A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671950F8-2F28-FE9D-F8C8-FF0F57F1637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734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506C-09EE-FA11-FDC4-3069ABFF3A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5058EB7-5CA6-B258-28B7-E12EBCD757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DB10B10-0344-B3B3-2DAC-C1EAF5CE16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C8F0975-05AC-CE9D-0BED-294CAC794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52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ECC3-96D5-90B1-CD14-D5CAFE374408}"/>
            </a:ext>
          </a:extLst>
        </p:cNvPr>
        <p:cNvGrpSpPr/>
        <p:nvPr/>
      </p:nvGrpSpPr>
      <p:grpSpPr>
        <a:xfrm>
          <a:off x="0" y="0"/>
          <a:ext cx="0" cy="0"/>
          <a:chOff x="0" y="0"/>
          <a:chExt cx="0" cy="0"/>
        </a:xfrm>
      </p:grpSpPr>
      <p:sp>
        <p:nvSpPr>
          <p:cNvPr id="102402" name="Rectangle 7">
            <a:extLst>
              <a:ext uri="{FF2B5EF4-FFF2-40B4-BE49-F238E27FC236}">
                <a16:creationId xmlns:a16="http://schemas.microsoft.com/office/drawing/2014/main" id="{951BC27F-70C5-BADB-F059-A1CEA7B4B6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a:extLst>
              <a:ext uri="{FF2B5EF4-FFF2-40B4-BE49-F238E27FC236}">
                <a16:creationId xmlns:a16="http://schemas.microsoft.com/office/drawing/2014/main" id="{074A3DA0-9FD5-D1BF-CEE9-6C095F53629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E314EE0A-BF87-1D54-5704-3D1CF4C993E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67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3CD1C-3996-E4D9-6236-4D860C0131C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6225CB7-5D01-A07E-F323-B4E83997A46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FC1705E-1956-87CC-09C5-2A926BA970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0A88EA5-1D54-3A1B-D91D-0463E5549E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91177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6C69-B1A6-3DF0-6010-105AF7B2D26F}"/>
            </a:ext>
          </a:extLst>
        </p:cNvPr>
        <p:cNvGrpSpPr/>
        <p:nvPr/>
      </p:nvGrpSpPr>
      <p:grpSpPr>
        <a:xfrm>
          <a:off x="0" y="0"/>
          <a:ext cx="0" cy="0"/>
          <a:chOff x="0" y="0"/>
          <a:chExt cx="0" cy="0"/>
        </a:xfrm>
      </p:grpSpPr>
      <p:sp>
        <p:nvSpPr>
          <p:cNvPr id="26625" name="Rectangle 7">
            <a:extLst>
              <a:ext uri="{FF2B5EF4-FFF2-40B4-BE49-F238E27FC236}">
                <a16:creationId xmlns:a16="http://schemas.microsoft.com/office/drawing/2014/main" id="{E7E96961-7F2A-343B-334F-2718CC5328DB}"/>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a:extLst>
              <a:ext uri="{FF2B5EF4-FFF2-40B4-BE49-F238E27FC236}">
                <a16:creationId xmlns:a16="http://schemas.microsoft.com/office/drawing/2014/main" id="{422BE841-0AD4-DA6E-AD2F-EA61847AEE87}"/>
              </a:ext>
            </a:extLst>
          </p:cNvPr>
          <p:cNvSpPr>
            <a:spLocks noGrp="1" noRot="1" noChangeAspect="1" noChangeArrowheads="1" noTextEdit="1"/>
          </p:cNvSpPr>
          <p:nvPr>
            <p:ph type="sldImg"/>
          </p:nvPr>
        </p:nvSpPr>
        <p:spPr>
          <a:xfrm>
            <a:off x="404813" y="696913"/>
            <a:ext cx="6188075" cy="3481387"/>
          </a:xfrm>
          <a:ln/>
        </p:spPr>
      </p:sp>
      <p:sp>
        <p:nvSpPr>
          <p:cNvPr id="26627" name="Rectangle 3">
            <a:extLst>
              <a:ext uri="{FF2B5EF4-FFF2-40B4-BE49-F238E27FC236}">
                <a16:creationId xmlns:a16="http://schemas.microsoft.com/office/drawing/2014/main" id="{4A8A4A11-A812-6FC9-D37C-8E2FB8F4C1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9482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EBAD-ECE9-DC00-4C5A-B8145A1FA488}"/>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B33F9717-2E09-7051-4464-DBD86A2A1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7A5E7692-D5F6-17AE-D3D1-CE44D5FBD9A5}"/>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34F9A1B-9F21-49B6-662E-D65F29568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201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7552-CFD1-9D7A-369B-95C52BE5E346}"/>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150743E3-58EC-7550-61E1-71707F2EF6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464F2BC-4FC4-7B12-CEFC-CF510EF220B2}"/>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24ADEECD-7E95-B034-3A5C-B41BE86FA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29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0F0B-C175-DC0E-11CC-685E20485B1B}"/>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99FA69E5-D91D-C24A-C189-E5127CCE35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CF3C855-A971-EC64-8DDB-B2E9536DB8E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439216D0-713B-1617-0756-C734F488C5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878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FEE5-8E10-601E-BAB5-D2851D439E1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8F3BA583-6814-909B-A447-22DB6A65D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8CC2AD3F-6AF4-688D-711A-6C4AD0365BA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6335434A-B666-D1EC-87E5-9335D075F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150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6E82-F339-E941-7EC6-D05409ECD573}"/>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44BFF5-5FF5-6788-C258-4772E7E122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05654EA4-923A-3CEE-A932-9A020AD1AD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FA2870A3-FBF5-00FA-2F6C-34043EB95E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20346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F49B-3283-933C-0FED-804760C0734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ED03973-BBCE-E08D-4EC0-59D782031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5185E65F-8B01-C8DE-B10E-3FA026A4C672}"/>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F2C0F2F-AC6D-1815-A5F5-67C7435DD9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6981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680C-F3FA-8384-3A3C-962BA48DF7B0}"/>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7BC2C3B6-0E3F-FCF1-59DC-5276157E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ED62EF63-79C2-F1CA-8485-6382EA5AC72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B0BBC3-546D-9AEE-CAD3-86A1231FB8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3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BFB8E-67D8-8AC1-15CE-26D4B4BE97EF}"/>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0E4A71BA-D21C-B754-4819-28168F3C1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CFBCAAEB-0948-5E0F-C01C-9CFC65D66AB8}"/>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3CEB8E41-B079-CA8D-9CDD-18104ACB8E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4870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A261-A126-CEBB-804D-206D50185083}"/>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77E2B43-8B78-1169-723B-946E4FB89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7C36D368-2613-FB05-2F4B-1BD5E8931E03}"/>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104B625F-2BBB-E105-F3B6-BD8000F9C5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7307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C76A5-2926-0724-8D19-D82DCA9B29E1}"/>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7A6B0E9A-18DE-0BC3-BDF5-7813A36AB0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1692AF83-706E-84E5-8E55-994D3A0A536F}"/>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9E27803-921F-0E56-BB51-98E482C83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8753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73CC-6D5E-1976-2A8B-356A5A013965}"/>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2C520443-FDF4-342F-F843-F76713E94F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30EFBEA7-4F80-702E-CFD7-018C3204ECB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E88DC8-8F8B-4CDD-753D-5D35510620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459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2028-EF47-B83C-F4FC-034048B9E08D}"/>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AF5DDFC6-EAC3-4754-D0BC-8AF43634D4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BF29118F-E0B6-0783-0995-78F0942900E2}"/>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2E23368-C790-7B97-82E2-CE1061B54A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252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AC1A5-1DCB-F930-4940-0FC45DD5E244}"/>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B33F7D78-BA30-0C1F-227D-3EE32DCC4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FB3A72C2-9536-0687-A666-53AB56A99A2C}"/>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6EC3D7C-E722-0661-39B4-BED69F1793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8318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10756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8251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2233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872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9A36-343A-E778-64B8-64C8C7DD223F}"/>
            </a:ext>
          </a:extLst>
        </p:cNvPr>
        <p:cNvGrpSpPr/>
        <p:nvPr/>
      </p:nvGrpSpPr>
      <p:grpSpPr>
        <a:xfrm>
          <a:off x="0" y="0"/>
          <a:ext cx="0" cy="0"/>
          <a:chOff x="0" y="0"/>
          <a:chExt cx="0" cy="0"/>
        </a:xfrm>
      </p:grpSpPr>
      <p:sp>
        <p:nvSpPr>
          <p:cNvPr id="73729" name="Rectangle 7">
            <a:extLst>
              <a:ext uri="{FF2B5EF4-FFF2-40B4-BE49-F238E27FC236}">
                <a16:creationId xmlns:a16="http://schemas.microsoft.com/office/drawing/2014/main" id="{A69866D0-2876-6200-C8D8-B3B84B826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a:extLst>
              <a:ext uri="{FF2B5EF4-FFF2-40B4-BE49-F238E27FC236}">
                <a16:creationId xmlns:a16="http://schemas.microsoft.com/office/drawing/2014/main" id="{E863A975-4295-018E-453E-F562CF75EAA6}"/>
              </a:ext>
            </a:extLst>
          </p:cNvPr>
          <p:cNvSpPr>
            <a:spLocks noGrp="1" noRot="1" noChangeAspect="1" noChangeArrowheads="1" noTextEdit="1"/>
          </p:cNvSpPr>
          <p:nvPr>
            <p:ph type="sldImg"/>
          </p:nvPr>
        </p:nvSpPr>
        <p:spPr>
          <a:xfrm>
            <a:off x="417513" y="703263"/>
            <a:ext cx="6162675" cy="3467100"/>
          </a:xfrm>
          <a:ln/>
        </p:spPr>
      </p:sp>
      <p:sp>
        <p:nvSpPr>
          <p:cNvPr id="73731" name="Rectangle 3">
            <a:extLst>
              <a:ext uri="{FF2B5EF4-FFF2-40B4-BE49-F238E27FC236}">
                <a16:creationId xmlns:a16="http://schemas.microsoft.com/office/drawing/2014/main" id="{BD75B016-CAD2-F1B0-3827-C2566B1A5F1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79817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964E5-B3A7-A300-8988-3831F49F1748}"/>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A25F811D-909F-A013-80F0-506C01118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BA4E23B4-475E-0D0B-5933-1919EDA1111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50F07E08-AA26-EADE-43A0-F96E2ED9200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4492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5F57-EBDC-46BF-8279-DB68B49952A9}"/>
            </a:ext>
          </a:extLst>
        </p:cNvPr>
        <p:cNvGrpSpPr/>
        <p:nvPr/>
      </p:nvGrpSpPr>
      <p:grpSpPr>
        <a:xfrm>
          <a:off x="0" y="0"/>
          <a:ext cx="0" cy="0"/>
          <a:chOff x="0" y="0"/>
          <a:chExt cx="0" cy="0"/>
        </a:xfrm>
      </p:grpSpPr>
      <p:sp>
        <p:nvSpPr>
          <p:cNvPr id="81921" name="Rectangle 7">
            <a:extLst>
              <a:ext uri="{FF2B5EF4-FFF2-40B4-BE49-F238E27FC236}">
                <a16:creationId xmlns:a16="http://schemas.microsoft.com/office/drawing/2014/main" id="{A0DE0A23-6E7C-2E4F-D395-4D0874E80A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a:extLst>
              <a:ext uri="{FF2B5EF4-FFF2-40B4-BE49-F238E27FC236}">
                <a16:creationId xmlns:a16="http://schemas.microsoft.com/office/drawing/2014/main" id="{6195F900-5FB1-ED6B-6515-390C346D71A7}"/>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a:extLst>
              <a:ext uri="{FF2B5EF4-FFF2-40B4-BE49-F238E27FC236}">
                <a16:creationId xmlns:a16="http://schemas.microsoft.com/office/drawing/2014/main" id="{1B7D9E38-C551-2E19-E399-5B1E5EF888C9}"/>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a:extLst>
              <a:ext uri="{FF2B5EF4-FFF2-40B4-BE49-F238E27FC236}">
                <a16:creationId xmlns:a16="http://schemas.microsoft.com/office/drawing/2014/main" id="{D5340254-9C8C-D6DB-3FC2-8DEB5B77E39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a:extLst>
              <a:ext uri="{FF2B5EF4-FFF2-40B4-BE49-F238E27FC236}">
                <a16:creationId xmlns:a16="http://schemas.microsoft.com/office/drawing/2014/main" id="{BA8DAA4F-C449-5BD6-6E29-8FAE7F1B3B3B}"/>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a:extLst>
              <a:ext uri="{FF2B5EF4-FFF2-40B4-BE49-F238E27FC236}">
                <a16:creationId xmlns:a16="http://schemas.microsoft.com/office/drawing/2014/main" id="{0ED36936-73F0-0042-4B17-4BBA3A8D16FF}"/>
              </a:ext>
            </a:extLst>
          </p:cNvPr>
          <p:cNvSpPr>
            <a:spLocks noGrp="1" noRot="1" noChangeAspect="1" noChangeArrowheads="1" noTextEdit="1"/>
          </p:cNvSpPr>
          <p:nvPr>
            <p:ph type="sldImg"/>
          </p:nvPr>
        </p:nvSpPr>
        <p:spPr>
          <a:xfrm>
            <a:off x="417513" y="703263"/>
            <a:ext cx="6162675" cy="3467100"/>
          </a:xfrm>
          <a:ln w="12700" cap="flat"/>
        </p:spPr>
      </p:sp>
      <p:sp>
        <p:nvSpPr>
          <p:cNvPr id="81927" name="Rectangle 7">
            <a:extLst>
              <a:ext uri="{FF2B5EF4-FFF2-40B4-BE49-F238E27FC236}">
                <a16:creationId xmlns:a16="http://schemas.microsoft.com/office/drawing/2014/main" id="{7E4C4FD0-DA95-78B7-6A07-381E9270FFBE}"/>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4035089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BEC3C-8CCA-F0EB-E5A3-96F725020151}"/>
            </a:ext>
          </a:extLst>
        </p:cNvPr>
        <p:cNvGrpSpPr/>
        <p:nvPr/>
      </p:nvGrpSpPr>
      <p:grpSpPr>
        <a:xfrm>
          <a:off x="0" y="0"/>
          <a:ext cx="0" cy="0"/>
          <a:chOff x="0" y="0"/>
          <a:chExt cx="0" cy="0"/>
        </a:xfrm>
      </p:grpSpPr>
      <p:sp>
        <p:nvSpPr>
          <p:cNvPr id="82945" name="Rectangle 7">
            <a:extLst>
              <a:ext uri="{FF2B5EF4-FFF2-40B4-BE49-F238E27FC236}">
                <a16:creationId xmlns:a16="http://schemas.microsoft.com/office/drawing/2014/main" id="{9A56C10B-B9B8-3B28-5FCA-786E1DAE55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a:extLst>
              <a:ext uri="{FF2B5EF4-FFF2-40B4-BE49-F238E27FC236}">
                <a16:creationId xmlns:a16="http://schemas.microsoft.com/office/drawing/2014/main" id="{59FAB0A9-055D-C529-1AD4-3293743BE98F}"/>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a:extLst>
              <a:ext uri="{FF2B5EF4-FFF2-40B4-BE49-F238E27FC236}">
                <a16:creationId xmlns:a16="http://schemas.microsoft.com/office/drawing/2014/main" id="{FB5A3330-4DE3-A363-ABF3-E30A9177136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a:extLst>
              <a:ext uri="{FF2B5EF4-FFF2-40B4-BE49-F238E27FC236}">
                <a16:creationId xmlns:a16="http://schemas.microsoft.com/office/drawing/2014/main" id="{1124E229-3FE6-9523-0BAD-D9B9E82F6BC6}"/>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a:extLst>
              <a:ext uri="{FF2B5EF4-FFF2-40B4-BE49-F238E27FC236}">
                <a16:creationId xmlns:a16="http://schemas.microsoft.com/office/drawing/2014/main" id="{D36CE4E2-97DF-BFDD-DF1D-B4295560557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a:extLst>
              <a:ext uri="{FF2B5EF4-FFF2-40B4-BE49-F238E27FC236}">
                <a16:creationId xmlns:a16="http://schemas.microsoft.com/office/drawing/2014/main" id="{FC74D0C9-848D-AF26-5CEF-72F0275BA029}"/>
              </a:ext>
            </a:extLst>
          </p:cNvPr>
          <p:cNvSpPr>
            <a:spLocks noGrp="1" noRot="1" noChangeAspect="1" noChangeArrowheads="1" noTextEdit="1"/>
          </p:cNvSpPr>
          <p:nvPr>
            <p:ph type="sldImg"/>
          </p:nvPr>
        </p:nvSpPr>
        <p:spPr>
          <a:xfrm>
            <a:off x="1187450" y="703263"/>
            <a:ext cx="4622800" cy="3467100"/>
          </a:xfrm>
          <a:ln w="12700" cap="flat"/>
        </p:spPr>
      </p:sp>
      <p:sp>
        <p:nvSpPr>
          <p:cNvPr id="82951" name="Rectangle 7">
            <a:extLst>
              <a:ext uri="{FF2B5EF4-FFF2-40B4-BE49-F238E27FC236}">
                <a16:creationId xmlns:a16="http://schemas.microsoft.com/office/drawing/2014/main" id="{9C3DF9C5-9641-EC6D-3863-957888DC697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751388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A1D8F-3B8C-F7F8-F592-872431DD2592}"/>
            </a:ext>
          </a:extLst>
        </p:cNvPr>
        <p:cNvGrpSpPr/>
        <p:nvPr/>
      </p:nvGrpSpPr>
      <p:grpSpPr>
        <a:xfrm>
          <a:off x="0" y="0"/>
          <a:ext cx="0" cy="0"/>
          <a:chOff x="0" y="0"/>
          <a:chExt cx="0" cy="0"/>
        </a:xfrm>
      </p:grpSpPr>
      <p:sp>
        <p:nvSpPr>
          <p:cNvPr id="83969" name="Rectangle 7">
            <a:extLst>
              <a:ext uri="{FF2B5EF4-FFF2-40B4-BE49-F238E27FC236}">
                <a16:creationId xmlns:a16="http://schemas.microsoft.com/office/drawing/2014/main" id="{83018168-6F71-9E0B-66B9-152CA4E5B4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a:extLst>
              <a:ext uri="{FF2B5EF4-FFF2-40B4-BE49-F238E27FC236}">
                <a16:creationId xmlns:a16="http://schemas.microsoft.com/office/drawing/2014/main" id="{C7A396A0-9840-85EC-A7EA-2E42A1E4900C}"/>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a:extLst>
              <a:ext uri="{FF2B5EF4-FFF2-40B4-BE49-F238E27FC236}">
                <a16:creationId xmlns:a16="http://schemas.microsoft.com/office/drawing/2014/main" id="{7ADA6D13-B081-1C4C-F704-6E24BE968BEA}"/>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a:extLst>
              <a:ext uri="{FF2B5EF4-FFF2-40B4-BE49-F238E27FC236}">
                <a16:creationId xmlns:a16="http://schemas.microsoft.com/office/drawing/2014/main" id="{E3ADBA73-2816-D808-57B3-47553956661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a:extLst>
              <a:ext uri="{FF2B5EF4-FFF2-40B4-BE49-F238E27FC236}">
                <a16:creationId xmlns:a16="http://schemas.microsoft.com/office/drawing/2014/main" id="{02A2870A-0C57-EC70-A23A-CA568781614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a:extLst>
              <a:ext uri="{FF2B5EF4-FFF2-40B4-BE49-F238E27FC236}">
                <a16:creationId xmlns:a16="http://schemas.microsoft.com/office/drawing/2014/main" id="{3DF37F1C-0B30-04BA-51E6-2476927C4894}"/>
              </a:ext>
            </a:extLst>
          </p:cNvPr>
          <p:cNvSpPr>
            <a:spLocks noGrp="1" noRot="1" noChangeAspect="1" noChangeArrowheads="1" noTextEdit="1"/>
          </p:cNvSpPr>
          <p:nvPr>
            <p:ph type="sldImg"/>
          </p:nvPr>
        </p:nvSpPr>
        <p:spPr>
          <a:xfrm>
            <a:off x="1187450" y="703263"/>
            <a:ext cx="4622800" cy="3467100"/>
          </a:xfrm>
          <a:ln w="12700" cap="flat"/>
        </p:spPr>
      </p:sp>
      <p:sp>
        <p:nvSpPr>
          <p:cNvPr id="83975" name="Rectangle 7">
            <a:extLst>
              <a:ext uri="{FF2B5EF4-FFF2-40B4-BE49-F238E27FC236}">
                <a16:creationId xmlns:a16="http://schemas.microsoft.com/office/drawing/2014/main" id="{28C8A55D-A2D7-77C6-9E2C-DC336CB2D67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82796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5410-B195-0ED9-CBBF-1DC64FAC08DE}"/>
            </a:ext>
          </a:extLst>
        </p:cNvPr>
        <p:cNvGrpSpPr/>
        <p:nvPr/>
      </p:nvGrpSpPr>
      <p:grpSpPr>
        <a:xfrm>
          <a:off x="0" y="0"/>
          <a:ext cx="0" cy="0"/>
          <a:chOff x="0" y="0"/>
          <a:chExt cx="0" cy="0"/>
        </a:xfrm>
      </p:grpSpPr>
      <p:sp>
        <p:nvSpPr>
          <p:cNvPr id="84993" name="Rectangle 7">
            <a:extLst>
              <a:ext uri="{FF2B5EF4-FFF2-40B4-BE49-F238E27FC236}">
                <a16:creationId xmlns:a16="http://schemas.microsoft.com/office/drawing/2014/main" id="{13BD1C10-E45F-02B8-5855-FD9FB95712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a:extLst>
              <a:ext uri="{FF2B5EF4-FFF2-40B4-BE49-F238E27FC236}">
                <a16:creationId xmlns:a16="http://schemas.microsoft.com/office/drawing/2014/main" id="{1CFFF190-9946-DBFE-5482-E2C644328418}"/>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a:extLst>
              <a:ext uri="{FF2B5EF4-FFF2-40B4-BE49-F238E27FC236}">
                <a16:creationId xmlns:a16="http://schemas.microsoft.com/office/drawing/2014/main" id="{77B6BEBD-188D-1339-3598-56EC9264413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a:extLst>
              <a:ext uri="{FF2B5EF4-FFF2-40B4-BE49-F238E27FC236}">
                <a16:creationId xmlns:a16="http://schemas.microsoft.com/office/drawing/2014/main" id="{1C91BCFC-2C0E-F1F3-DB84-6FA903CAE899}"/>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a:extLst>
              <a:ext uri="{FF2B5EF4-FFF2-40B4-BE49-F238E27FC236}">
                <a16:creationId xmlns:a16="http://schemas.microsoft.com/office/drawing/2014/main" id="{4DF88038-7FAA-8981-BA78-6CF9C57A6F7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a:extLst>
              <a:ext uri="{FF2B5EF4-FFF2-40B4-BE49-F238E27FC236}">
                <a16:creationId xmlns:a16="http://schemas.microsoft.com/office/drawing/2014/main" id="{F72F0046-53C5-1F0A-DE66-BD3369C62ED3}"/>
              </a:ext>
            </a:extLst>
          </p:cNvPr>
          <p:cNvSpPr>
            <a:spLocks noGrp="1" noRot="1" noChangeAspect="1" noChangeArrowheads="1" noTextEdit="1"/>
          </p:cNvSpPr>
          <p:nvPr>
            <p:ph type="sldImg"/>
          </p:nvPr>
        </p:nvSpPr>
        <p:spPr>
          <a:xfrm>
            <a:off x="1187450" y="703263"/>
            <a:ext cx="4622800" cy="3467100"/>
          </a:xfrm>
          <a:ln w="12700" cap="flat"/>
        </p:spPr>
      </p:sp>
      <p:sp>
        <p:nvSpPr>
          <p:cNvPr id="84999" name="Rectangle 7">
            <a:extLst>
              <a:ext uri="{FF2B5EF4-FFF2-40B4-BE49-F238E27FC236}">
                <a16:creationId xmlns:a16="http://schemas.microsoft.com/office/drawing/2014/main" id="{F71F2974-0E94-B9E7-03D2-F71A7298559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933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7C14-C2AA-782C-EFC9-C66851819F28}"/>
            </a:ext>
          </a:extLst>
        </p:cNvPr>
        <p:cNvGrpSpPr/>
        <p:nvPr/>
      </p:nvGrpSpPr>
      <p:grpSpPr>
        <a:xfrm>
          <a:off x="0" y="0"/>
          <a:ext cx="0" cy="0"/>
          <a:chOff x="0" y="0"/>
          <a:chExt cx="0" cy="0"/>
        </a:xfrm>
      </p:grpSpPr>
      <p:sp>
        <p:nvSpPr>
          <p:cNvPr id="86017" name="Rectangle 7">
            <a:extLst>
              <a:ext uri="{FF2B5EF4-FFF2-40B4-BE49-F238E27FC236}">
                <a16:creationId xmlns:a16="http://schemas.microsoft.com/office/drawing/2014/main" id="{3BD38094-3B74-E6F4-8248-6733BBA0E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a:extLst>
              <a:ext uri="{FF2B5EF4-FFF2-40B4-BE49-F238E27FC236}">
                <a16:creationId xmlns:a16="http://schemas.microsoft.com/office/drawing/2014/main" id="{0BFE52FE-30C0-150A-2907-739FD089915D}"/>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a:extLst>
              <a:ext uri="{FF2B5EF4-FFF2-40B4-BE49-F238E27FC236}">
                <a16:creationId xmlns:a16="http://schemas.microsoft.com/office/drawing/2014/main" id="{39AF6E52-1FD4-4FE6-BC7F-B2DFE9179D44}"/>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a:extLst>
              <a:ext uri="{FF2B5EF4-FFF2-40B4-BE49-F238E27FC236}">
                <a16:creationId xmlns:a16="http://schemas.microsoft.com/office/drawing/2014/main" id="{5D3BA1BA-AD2B-EFA1-CFC2-8BD0F8FED455}"/>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a:extLst>
              <a:ext uri="{FF2B5EF4-FFF2-40B4-BE49-F238E27FC236}">
                <a16:creationId xmlns:a16="http://schemas.microsoft.com/office/drawing/2014/main" id="{F37E3215-0B78-FD37-D1D5-623D35458CD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a:extLst>
              <a:ext uri="{FF2B5EF4-FFF2-40B4-BE49-F238E27FC236}">
                <a16:creationId xmlns:a16="http://schemas.microsoft.com/office/drawing/2014/main" id="{84A4AF9C-20A2-5188-3207-455B3236A8A1}"/>
              </a:ext>
            </a:extLst>
          </p:cNvPr>
          <p:cNvSpPr>
            <a:spLocks noGrp="1" noRot="1" noChangeAspect="1" noChangeArrowheads="1" noTextEdit="1"/>
          </p:cNvSpPr>
          <p:nvPr>
            <p:ph type="sldImg"/>
          </p:nvPr>
        </p:nvSpPr>
        <p:spPr>
          <a:xfrm>
            <a:off x="1187450" y="703263"/>
            <a:ext cx="4622800" cy="3467100"/>
          </a:xfrm>
          <a:ln w="12700" cap="flat"/>
        </p:spPr>
      </p:sp>
      <p:sp>
        <p:nvSpPr>
          <p:cNvPr id="86023" name="Rectangle 7">
            <a:extLst>
              <a:ext uri="{FF2B5EF4-FFF2-40B4-BE49-F238E27FC236}">
                <a16:creationId xmlns:a16="http://schemas.microsoft.com/office/drawing/2014/main" id="{E1A42359-AE26-9598-89D8-FEA569C10CF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271627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CBFE-B21B-DAD2-D174-91FA37EA7543}"/>
            </a:ext>
          </a:extLst>
        </p:cNvPr>
        <p:cNvGrpSpPr/>
        <p:nvPr/>
      </p:nvGrpSpPr>
      <p:grpSpPr>
        <a:xfrm>
          <a:off x="0" y="0"/>
          <a:ext cx="0" cy="0"/>
          <a:chOff x="0" y="0"/>
          <a:chExt cx="0" cy="0"/>
        </a:xfrm>
      </p:grpSpPr>
      <p:sp>
        <p:nvSpPr>
          <p:cNvPr id="87041" name="Rectangle 7">
            <a:extLst>
              <a:ext uri="{FF2B5EF4-FFF2-40B4-BE49-F238E27FC236}">
                <a16:creationId xmlns:a16="http://schemas.microsoft.com/office/drawing/2014/main" id="{4DEF3C7F-9F0C-81D1-BE12-FAB4371513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a:extLst>
              <a:ext uri="{FF2B5EF4-FFF2-40B4-BE49-F238E27FC236}">
                <a16:creationId xmlns:a16="http://schemas.microsoft.com/office/drawing/2014/main" id="{697602C8-BD03-B3C9-9D0A-67B5845CF970}"/>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a:extLst>
              <a:ext uri="{FF2B5EF4-FFF2-40B4-BE49-F238E27FC236}">
                <a16:creationId xmlns:a16="http://schemas.microsoft.com/office/drawing/2014/main" id="{9FD8941D-1CBE-E1EF-BE8E-9DE447B24890}"/>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a:extLst>
              <a:ext uri="{FF2B5EF4-FFF2-40B4-BE49-F238E27FC236}">
                <a16:creationId xmlns:a16="http://schemas.microsoft.com/office/drawing/2014/main" id="{A8E4DE55-0696-09DF-6E48-5257C0241CA7}"/>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a:extLst>
              <a:ext uri="{FF2B5EF4-FFF2-40B4-BE49-F238E27FC236}">
                <a16:creationId xmlns:a16="http://schemas.microsoft.com/office/drawing/2014/main" id="{3395620E-00D5-4C4A-3535-9A5F4B410F75}"/>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a:extLst>
              <a:ext uri="{FF2B5EF4-FFF2-40B4-BE49-F238E27FC236}">
                <a16:creationId xmlns:a16="http://schemas.microsoft.com/office/drawing/2014/main" id="{18B294E2-1126-7540-B79C-C807FB2C554E}"/>
              </a:ext>
            </a:extLst>
          </p:cNvPr>
          <p:cNvSpPr>
            <a:spLocks noGrp="1" noRot="1" noChangeAspect="1" noChangeArrowheads="1" noTextEdit="1"/>
          </p:cNvSpPr>
          <p:nvPr>
            <p:ph type="sldImg"/>
          </p:nvPr>
        </p:nvSpPr>
        <p:spPr>
          <a:xfrm>
            <a:off x="1187450" y="703263"/>
            <a:ext cx="4622800" cy="3467100"/>
          </a:xfrm>
          <a:ln w="12700" cap="flat"/>
        </p:spPr>
      </p:sp>
      <p:sp>
        <p:nvSpPr>
          <p:cNvPr id="87047" name="Rectangle 7">
            <a:extLst>
              <a:ext uri="{FF2B5EF4-FFF2-40B4-BE49-F238E27FC236}">
                <a16:creationId xmlns:a16="http://schemas.microsoft.com/office/drawing/2014/main" id="{774B4844-5091-ED59-2FBF-C080F21404E8}"/>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310788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8DB3-BE90-C5D8-0028-F3F3007F78DA}"/>
            </a:ext>
          </a:extLst>
        </p:cNvPr>
        <p:cNvGrpSpPr/>
        <p:nvPr/>
      </p:nvGrpSpPr>
      <p:grpSpPr>
        <a:xfrm>
          <a:off x="0" y="0"/>
          <a:ext cx="0" cy="0"/>
          <a:chOff x="0" y="0"/>
          <a:chExt cx="0" cy="0"/>
        </a:xfrm>
      </p:grpSpPr>
      <p:sp>
        <p:nvSpPr>
          <p:cNvPr id="88065" name="Rectangle 7">
            <a:extLst>
              <a:ext uri="{FF2B5EF4-FFF2-40B4-BE49-F238E27FC236}">
                <a16:creationId xmlns:a16="http://schemas.microsoft.com/office/drawing/2014/main" id="{0A8894DA-7A19-CE8B-F766-9889DB144A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a:extLst>
              <a:ext uri="{FF2B5EF4-FFF2-40B4-BE49-F238E27FC236}">
                <a16:creationId xmlns:a16="http://schemas.microsoft.com/office/drawing/2014/main" id="{0D793CC9-C296-4AAD-48CD-E313F58E8789}"/>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a:extLst>
              <a:ext uri="{FF2B5EF4-FFF2-40B4-BE49-F238E27FC236}">
                <a16:creationId xmlns:a16="http://schemas.microsoft.com/office/drawing/2014/main" id="{F35A24A3-A655-6BF8-7550-0F2DE6995AF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a:extLst>
              <a:ext uri="{FF2B5EF4-FFF2-40B4-BE49-F238E27FC236}">
                <a16:creationId xmlns:a16="http://schemas.microsoft.com/office/drawing/2014/main" id="{6DBEB574-D253-277E-380A-563155FF4611}"/>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a:extLst>
              <a:ext uri="{FF2B5EF4-FFF2-40B4-BE49-F238E27FC236}">
                <a16:creationId xmlns:a16="http://schemas.microsoft.com/office/drawing/2014/main" id="{C8587384-AF20-CD77-E64E-FF210D8F04F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a:extLst>
              <a:ext uri="{FF2B5EF4-FFF2-40B4-BE49-F238E27FC236}">
                <a16:creationId xmlns:a16="http://schemas.microsoft.com/office/drawing/2014/main" id="{655E29C2-0439-15BF-F2BC-659AB39BDEE8}"/>
              </a:ext>
            </a:extLst>
          </p:cNvPr>
          <p:cNvSpPr>
            <a:spLocks noGrp="1" noRot="1" noChangeAspect="1" noChangeArrowheads="1" noTextEdit="1"/>
          </p:cNvSpPr>
          <p:nvPr>
            <p:ph type="sldImg"/>
          </p:nvPr>
        </p:nvSpPr>
        <p:spPr>
          <a:xfrm>
            <a:off x="1187450" y="703263"/>
            <a:ext cx="4622800" cy="3467100"/>
          </a:xfrm>
          <a:ln w="12700" cap="flat"/>
        </p:spPr>
      </p:sp>
      <p:sp>
        <p:nvSpPr>
          <p:cNvPr id="88071" name="Rectangle 7">
            <a:extLst>
              <a:ext uri="{FF2B5EF4-FFF2-40B4-BE49-F238E27FC236}">
                <a16:creationId xmlns:a16="http://schemas.microsoft.com/office/drawing/2014/main" id="{D244555F-E26F-9D34-ADEB-929326FDB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500571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CDB6-1D8D-6B2A-5FD9-0F03DF64CA37}"/>
            </a:ext>
          </a:extLst>
        </p:cNvPr>
        <p:cNvGrpSpPr/>
        <p:nvPr/>
      </p:nvGrpSpPr>
      <p:grpSpPr>
        <a:xfrm>
          <a:off x="0" y="0"/>
          <a:ext cx="0" cy="0"/>
          <a:chOff x="0" y="0"/>
          <a:chExt cx="0" cy="0"/>
        </a:xfrm>
      </p:grpSpPr>
      <p:sp>
        <p:nvSpPr>
          <p:cNvPr id="90113" name="Rectangle 7">
            <a:extLst>
              <a:ext uri="{FF2B5EF4-FFF2-40B4-BE49-F238E27FC236}">
                <a16:creationId xmlns:a16="http://schemas.microsoft.com/office/drawing/2014/main" id="{BC7ADCEC-5800-3CFF-0DAE-DBBC4CCC53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a:extLst>
              <a:ext uri="{FF2B5EF4-FFF2-40B4-BE49-F238E27FC236}">
                <a16:creationId xmlns:a16="http://schemas.microsoft.com/office/drawing/2014/main" id="{3A02B353-C60D-AF1D-6EA8-6A333F0D6B83}"/>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a:extLst>
              <a:ext uri="{FF2B5EF4-FFF2-40B4-BE49-F238E27FC236}">
                <a16:creationId xmlns:a16="http://schemas.microsoft.com/office/drawing/2014/main" id="{079ECD8F-29E4-2584-E4D7-8A6656496DE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a:extLst>
              <a:ext uri="{FF2B5EF4-FFF2-40B4-BE49-F238E27FC236}">
                <a16:creationId xmlns:a16="http://schemas.microsoft.com/office/drawing/2014/main" id="{0F4B6A11-BEFF-5F2D-033C-37FBF25C0EF0}"/>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a:extLst>
              <a:ext uri="{FF2B5EF4-FFF2-40B4-BE49-F238E27FC236}">
                <a16:creationId xmlns:a16="http://schemas.microsoft.com/office/drawing/2014/main" id="{A9F5E4DB-2EA0-D3E5-0165-A0E5EADA1BE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a:extLst>
              <a:ext uri="{FF2B5EF4-FFF2-40B4-BE49-F238E27FC236}">
                <a16:creationId xmlns:a16="http://schemas.microsoft.com/office/drawing/2014/main" id="{4D4DAFAF-EAE8-2F3D-BEE0-43A3AE5711BC}"/>
              </a:ext>
            </a:extLst>
          </p:cNvPr>
          <p:cNvSpPr>
            <a:spLocks noGrp="1" noRot="1" noChangeAspect="1" noChangeArrowheads="1" noTextEdit="1"/>
          </p:cNvSpPr>
          <p:nvPr>
            <p:ph type="sldImg"/>
          </p:nvPr>
        </p:nvSpPr>
        <p:spPr>
          <a:xfrm>
            <a:off x="1187450" y="703263"/>
            <a:ext cx="4622800" cy="3467100"/>
          </a:xfrm>
          <a:ln w="12700" cap="flat"/>
        </p:spPr>
      </p:sp>
      <p:sp>
        <p:nvSpPr>
          <p:cNvPr id="90119" name="Rectangle 7">
            <a:extLst>
              <a:ext uri="{FF2B5EF4-FFF2-40B4-BE49-F238E27FC236}">
                <a16:creationId xmlns:a16="http://schemas.microsoft.com/office/drawing/2014/main" id="{D32195DA-A8C0-09A7-9FED-5189886744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789138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6C3D-608D-9082-5F58-F6B310A95554}"/>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DA035AC8-DB37-6648-0771-2489073D7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948CFEB6-EEF2-4877-424B-EFC85193B12E}"/>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6626C796-FFB9-73B6-870C-9C2ADAFA88A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09896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6787-AD59-7687-4474-8E4F13A40338}"/>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FC02B98E-4539-29CF-C4A2-7CA5932AB4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a:extLst>
              <a:ext uri="{FF2B5EF4-FFF2-40B4-BE49-F238E27FC236}">
                <a16:creationId xmlns:a16="http://schemas.microsoft.com/office/drawing/2014/main" id="{DDED5D53-8B21-BE87-1433-A58243A37400}"/>
              </a:ext>
            </a:extLst>
          </p:cNvPr>
          <p:cNvSpPr>
            <a:spLocks noGrp="1" noRot="1" noChangeAspect="1" noChangeArrowheads="1" noTextEdit="1"/>
          </p:cNvSpPr>
          <p:nvPr>
            <p:ph type="sldImg"/>
          </p:nvPr>
        </p:nvSpPr>
        <p:spPr>
          <a:xfrm>
            <a:off x="1187450" y="703263"/>
            <a:ext cx="4622800" cy="3467100"/>
          </a:xfrm>
          <a:ln/>
        </p:spPr>
      </p:sp>
      <p:sp>
        <p:nvSpPr>
          <p:cNvPr id="76803" name="Rectangle 3">
            <a:extLst>
              <a:ext uri="{FF2B5EF4-FFF2-40B4-BE49-F238E27FC236}">
                <a16:creationId xmlns:a16="http://schemas.microsoft.com/office/drawing/2014/main" id="{52A0275B-1F7F-883C-6EFA-E60525923D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37448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5971F-7A67-7283-17B3-58BBACC400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0F4DF4C-D135-322B-D7B1-B603214169E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C9380EB-8AB9-DB2A-8907-7FBF7A8463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32D6F-3399-BFDF-E40A-C22E3DF8EF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006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FAB2C-77AB-24BA-754D-5A8A9D0A623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9E597F6-9BE2-1CFE-2B1C-9CE3C653D15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74BB4D8B-6F84-F79E-C6DE-2466B8B465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B94534E-49B6-4065-91A0-2F9C01C789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6324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76</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9F86-E055-23A7-2610-8B0DAC2B860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6BC5F1-C710-E21F-288C-1B97CD3372C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19B116A-2859-00ED-1373-6C5107AC55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69ABAAD-F402-7BFB-FCE2-9CAE09424D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403585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04C25-2805-F9C9-8C27-77EB32240F29}"/>
            </a:ext>
          </a:extLst>
        </p:cNvPr>
        <p:cNvGrpSpPr/>
        <p:nvPr/>
      </p:nvGrpSpPr>
      <p:grpSpPr>
        <a:xfrm>
          <a:off x="0" y="0"/>
          <a:ext cx="0" cy="0"/>
          <a:chOff x="0" y="0"/>
          <a:chExt cx="0" cy="0"/>
        </a:xfrm>
      </p:grpSpPr>
      <p:sp>
        <p:nvSpPr>
          <p:cNvPr id="100354" name="Rectangle 7">
            <a:extLst>
              <a:ext uri="{FF2B5EF4-FFF2-40B4-BE49-F238E27FC236}">
                <a16:creationId xmlns:a16="http://schemas.microsoft.com/office/drawing/2014/main" id="{353C2FBB-93EC-7B76-F1DE-06E1EF9443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a:extLst>
              <a:ext uri="{FF2B5EF4-FFF2-40B4-BE49-F238E27FC236}">
                <a16:creationId xmlns:a16="http://schemas.microsoft.com/office/drawing/2014/main" id="{FB021EC0-A576-FF3E-FDBB-445D93B8CAA5}"/>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A449390-8DFF-FA16-5216-6EF943A80130}"/>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6495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D87D-830F-378C-C291-23C6608C57F9}"/>
            </a:ext>
          </a:extLst>
        </p:cNvPr>
        <p:cNvGrpSpPr/>
        <p:nvPr/>
      </p:nvGrpSpPr>
      <p:grpSpPr>
        <a:xfrm>
          <a:off x="0" y="0"/>
          <a:ext cx="0" cy="0"/>
          <a:chOff x="0" y="0"/>
          <a:chExt cx="0" cy="0"/>
        </a:xfrm>
      </p:grpSpPr>
      <p:sp>
        <p:nvSpPr>
          <p:cNvPr id="101378" name="Rectangle 7">
            <a:extLst>
              <a:ext uri="{FF2B5EF4-FFF2-40B4-BE49-F238E27FC236}">
                <a16:creationId xmlns:a16="http://schemas.microsoft.com/office/drawing/2014/main" id="{0CCF3AD2-3AFF-EFED-ABEA-CDAAD5287A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a:extLst>
              <a:ext uri="{FF2B5EF4-FFF2-40B4-BE49-F238E27FC236}">
                <a16:creationId xmlns:a16="http://schemas.microsoft.com/office/drawing/2014/main" id="{606BD23C-EFC9-1D88-39BD-87059646EEF5}"/>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4406C7-96C8-863C-E88F-94243D44D2E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60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76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840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40741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54080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37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52248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828201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67377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8458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2596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14845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6077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2.jpe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2 – ER, Relational, SQL (1)</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355397"/>
      </p:ext>
    </p:extLst>
  </p:cSld>
  <p:clrMap bg1="lt1" tx1="dk1" bg2="lt2" tx2="dk2" accent1="accent1" accent2="accent2" accent3="accent3" accent4="accent4" accent5="accent5" accent6="accent6" hlink="hlink" folHlink="folHlink"/>
  <p:sldLayoutIdLst>
    <p:sldLayoutId id="2147493681" r:id="rId1"/>
    <p:sldLayoutId id="2147493682" r:id="rId2"/>
    <p:sldLayoutId id="2147493683" r:id="rId3"/>
    <p:sldLayoutId id="2147493684" r:id="rId4"/>
    <p:sldLayoutId id="2147493685" r:id="rId5"/>
    <p:sldLayoutId id="2147493686" r:id="rId6"/>
    <p:sldLayoutId id="2147493687" r:id="rId7"/>
    <p:sldLayoutId id="2147493688" r:id="rId8"/>
    <p:sldLayoutId id="2147493689" r:id="rId9"/>
    <p:sldLayoutId id="2147493690" r:id="rId10"/>
    <p:sldLayoutId id="2147493691" r:id="rId11"/>
    <p:sldLayoutId id="214749369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9.tiff"/><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ssol.columbia.edu/?tran%5b1%5d_tran_name=scel" TargetMode="External"/><Relationship Id="rId2" Type="http://schemas.openxmlformats.org/officeDocument/2006/relationships/hyperlink" Target="https://ssol.columbia.edu/?s%25.5Fid=fd750cfd0cd19a9ab5235&amp;p%25.5Fr%25.5Fid=a16174398ac7ea950f698&amp;p%25.5Ft%25.5Fid=1&amp;athn%25.5Ftype=session&amp;jsenabled=true&amp;jsversion=1&amp;jsrelease=0&amp;vbsenabled=false&amp;vbsversion=0&amp;vbsrelease=0&amp;tran%25.5B1%25.5D%25.5Ftran%25.5Fname=spex&amp;tran%25.5B1%25.5D%25.5Foutput%25.5Ftype=html%25.5Fmsie5"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2: ER, Relational, SQL (1)</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ED3F8-0FCC-A1A1-80F7-0D2C2725C7A2}"/>
              </a:ext>
            </a:extLst>
          </p:cNvPr>
          <p:cNvSpPr>
            <a:spLocks noGrp="1"/>
          </p:cNvSpPr>
          <p:nvPr>
            <p:ph type="title"/>
          </p:nvPr>
        </p:nvSpPr>
        <p:spPr/>
        <p:txBody>
          <a:bodyPr/>
          <a:lstStyle/>
          <a:p>
            <a:r>
              <a:rPr lang="en-US" dirty="0"/>
              <a:t>Modeling</a:t>
            </a:r>
          </a:p>
        </p:txBody>
      </p:sp>
      <p:pic>
        <p:nvPicPr>
          <p:cNvPr id="4" name="Picture 3">
            <a:extLst>
              <a:ext uri="{FF2B5EF4-FFF2-40B4-BE49-F238E27FC236}">
                <a16:creationId xmlns:a16="http://schemas.microsoft.com/office/drawing/2014/main" id="{A049F5F3-B0F7-0442-5515-67E25BEECE53}"/>
              </a:ext>
            </a:extLst>
          </p:cNvPr>
          <p:cNvPicPr>
            <a:picLocks noChangeAspect="1"/>
          </p:cNvPicPr>
          <p:nvPr/>
        </p:nvPicPr>
        <p:blipFill>
          <a:blip r:embed="rId2"/>
          <a:stretch>
            <a:fillRect/>
          </a:stretch>
        </p:blipFill>
        <p:spPr>
          <a:xfrm>
            <a:off x="381000" y="590550"/>
            <a:ext cx="6499900" cy="4103833"/>
          </a:xfrm>
          <a:prstGeom prst="rect">
            <a:avLst/>
          </a:prstGeom>
        </p:spPr>
      </p:pic>
      <p:sp>
        <p:nvSpPr>
          <p:cNvPr id="7" name="TextBox 6">
            <a:extLst>
              <a:ext uri="{FF2B5EF4-FFF2-40B4-BE49-F238E27FC236}">
                <a16:creationId xmlns:a16="http://schemas.microsoft.com/office/drawing/2014/main" id="{E5E25D49-6116-8511-4698-E6A357555973}"/>
              </a:ext>
            </a:extLst>
          </p:cNvPr>
          <p:cNvSpPr txBox="1"/>
          <p:nvPr/>
        </p:nvSpPr>
        <p:spPr>
          <a:xfrm>
            <a:off x="6934200" y="2419350"/>
            <a:ext cx="2043829" cy="923330"/>
          </a:xfrm>
          <a:prstGeom prst="rect">
            <a:avLst/>
          </a:prstGeom>
          <a:noFill/>
        </p:spPr>
        <p:txBody>
          <a:bodyPr wrap="none" rtlCol="0">
            <a:spAutoFit/>
          </a:bodyPr>
          <a:lstStyle/>
          <a:p>
            <a:pPr algn="ctr"/>
            <a:r>
              <a:rPr lang="en-US" dirty="0"/>
              <a:t>Most of the time</a:t>
            </a:r>
            <a:br>
              <a:rPr lang="en-US" dirty="0"/>
            </a:br>
            <a:r>
              <a:rPr lang="en-US" dirty="0"/>
              <a:t>there is a mix </a:t>
            </a:r>
            <a:r>
              <a:rPr lang="en-US" dirty="0">
                <a:sym typeface="Wingdings" pitchFamily="2" charset="2"/>
              </a:rPr>
              <a:t></a:t>
            </a:r>
            <a:br>
              <a:rPr lang="en-US" dirty="0">
                <a:sym typeface="Wingdings" pitchFamily="2" charset="2"/>
              </a:rPr>
            </a:br>
            <a:r>
              <a:rPr lang="en-US" dirty="0">
                <a:sym typeface="Wingdings" pitchFamily="2" charset="2"/>
              </a:rPr>
              <a:t>Meet-in-the-Middle</a:t>
            </a:r>
            <a:endParaRPr lang="en-US" dirty="0"/>
          </a:p>
        </p:txBody>
      </p:sp>
    </p:spTree>
    <p:extLst>
      <p:ext uri="{BB962C8B-B14F-4D97-AF65-F5344CB8AC3E}">
        <p14:creationId xmlns:p14="http://schemas.microsoft.com/office/powerpoint/2010/main" val="271649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1AF48-FDAA-2FD9-06C4-59032DBFF7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6B6707-FBC3-4186-8B29-31F5FFD70E2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47F24E4-E6F3-7C9F-6329-E2E5B98C19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0099862-F8D9-CD9A-84EC-D4FE768B2F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91C30BA3-E8B5-6CD5-6659-D3F7C341C27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Entity-Relational Model Reminder</a:t>
            </a:r>
          </a:p>
        </p:txBody>
      </p:sp>
      <p:sp>
        <p:nvSpPr>
          <p:cNvPr id="4" name="TextBox 9">
            <a:extLst>
              <a:ext uri="{FF2B5EF4-FFF2-40B4-BE49-F238E27FC236}">
                <a16:creationId xmlns:a16="http://schemas.microsoft.com/office/drawing/2014/main" id="{021CFF6B-255A-A66B-357E-37D2E5E1E63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27346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79BA-8CA0-0711-35D8-7A0530D0060F}"/>
            </a:ext>
          </a:extLst>
        </p:cNvPr>
        <p:cNvGrpSpPr/>
        <p:nvPr/>
      </p:nvGrpSpPr>
      <p:grpSpPr>
        <a:xfrm>
          <a:off x="0" y="0"/>
          <a:ext cx="0" cy="0"/>
          <a:chOff x="0" y="0"/>
          <a:chExt cx="0" cy="0"/>
        </a:xfrm>
      </p:grpSpPr>
      <p:sp>
        <p:nvSpPr>
          <p:cNvPr id="459778" name="Rectangle 2">
            <a:extLst>
              <a:ext uri="{FF2B5EF4-FFF2-40B4-BE49-F238E27FC236}">
                <a16:creationId xmlns:a16="http://schemas.microsoft.com/office/drawing/2014/main" id="{DF90E656-7265-CD6D-EBD0-0E017AABD61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a:extLst>
              <a:ext uri="{FF2B5EF4-FFF2-40B4-BE49-F238E27FC236}">
                <a16:creationId xmlns:a16="http://schemas.microsoft.com/office/drawing/2014/main" id="{85C38987-9411-7B25-01CA-507AF1F7251F}"/>
              </a:ext>
            </a:extLst>
          </p:cNvPr>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AC9731F1-B967-7108-29E0-053EBC1B07A6}"/>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28962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529D0-DFAA-8B14-7D5D-CFB422F06EA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0A786A67-8DC7-30F5-ED8C-B6C070B48EE7}"/>
              </a:ext>
            </a:extLst>
          </p:cNvPr>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a:extLst>
              <a:ext uri="{FF2B5EF4-FFF2-40B4-BE49-F238E27FC236}">
                <a16:creationId xmlns:a16="http://schemas.microsoft.com/office/drawing/2014/main" id="{30250E6C-2ED0-D327-BAC9-177695CC9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AA7F243B-A55E-58A2-F815-AD451204EC92}"/>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F18DFB8C-4220-EF27-1479-436C91585898}"/>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05F170C7-C77D-D1EE-FF4D-93C57E07AD4B}"/>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47320823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33E20-DB67-D697-B1ED-3EE15780EA1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F13190F3-16F2-3514-12BF-BCF86C71160E}"/>
              </a:ext>
            </a:extLst>
          </p:cNvPr>
          <p:cNvSpPr>
            <a:spLocks noGrp="1" noChangeArrowheads="1"/>
          </p:cNvSpPr>
          <p:nvPr>
            <p:ph type="title"/>
          </p:nvPr>
        </p:nvSpPr>
        <p:spPr/>
        <p:txBody>
          <a:bodyPr/>
          <a:lstStyle/>
          <a:p>
            <a:pPr>
              <a:defRPr/>
            </a:pPr>
            <a:r>
              <a:rPr lang="en-US" dirty="0">
                <a:ea typeface="+mj-ea"/>
              </a:rPr>
              <a:t>Relationship Sets</a:t>
            </a:r>
          </a:p>
        </p:txBody>
      </p:sp>
      <p:sp>
        <p:nvSpPr>
          <p:cNvPr id="16387" name="Rectangle 3">
            <a:extLst>
              <a:ext uri="{FF2B5EF4-FFF2-40B4-BE49-F238E27FC236}">
                <a16:creationId xmlns:a16="http://schemas.microsoft.com/office/drawing/2014/main" id="{34485651-6A42-721D-EBF2-7BA8FD8653F3}"/>
              </a:ext>
            </a:extLst>
          </p:cNvPr>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ABC87732-91FA-0922-F8D5-A4DCF42C3D16}"/>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3032365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3A42-9F95-F15F-EA9D-B80332630BBD}"/>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C0306D33-C9DE-EF95-4ED3-8D423191840E}"/>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a:extLst>
              <a:ext uri="{FF2B5EF4-FFF2-40B4-BE49-F238E27FC236}">
                <a16:creationId xmlns:a16="http://schemas.microsoft.com/office/drawing/2014/main" id="{120E89BE-8559-F1DC-CC05-3D822799EBE1}"/>
              </a:ext>
            </a:extLst>
          </p:cNvPr>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a:extLst>
              <a:ext uri="{FF2B5EF4-FFF2-40B4-BE49-F238E27FC236}">
                <a16:creationId xmlns:a16="http://schemas.microsoft.com/office/drawing/2014/main" id="{A1DAD129-18F4-34F7-1DF1-1E2396199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01EAF8-C73E-7D3C-2536-8816DCFF779A}"/>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CB529684-3A23-CD20-4CE9-0C5C1D569E90}"/>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388306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8F3F8-3842-2BDA-D3E6-08B83E745BF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9639E8-422E-7AFE-885C-E9C04BE4757F}"/>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6E7F4FCE-38C1-93FC-91D6-16394C09F16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6972563E-0614-F9FB-B0DA-E1EC728B73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B044FD4A-EB89-F1CD-F6D4-801242B22C49}"/>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2: ER, Relational, SQL (1)</a:t>
            </a:r>
            <a:endParaRPr lang="en-US" altLang="en-US" sz="3200" i="1" dirty="0"/>
          </a:p>
        </p:txBody>
      </p:sp>
      <p:sp>
        <p:nvSpPr>
          <p:cNvPr id="3077" name="TextBox 10">
            <a:extLst>
              <a:ext uri="{FF2B5EF4-FFF2-40B4-BE49-F238E27FC236}">
                <a16:creationId xmlns:a16="http://schemas.microsoft.com/office/drawing/2014/main" id="{41C1FE53-E501-BFC8-3843-29D29C77127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BAB0D58-14BB-484B-79A6-1B64ADE33C75}"/>
              </a:ext>
            </a:extLst>
          </p:cNvPr>
          <p:cNvSpPr/>
          <p:nvPr/>
        </p:nvSpPr>
        <p:spPr>
          <a:xfrm>
            <a:off x="1752600" y="1428750"/>
            <a:ext cx="64770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We will start in a minute.</a:t>
            </a:r>
          </a:p>
        </p:txBody>
      </p:sp>
    </p:spTree>
    <p:extLst>
      <p:ext uri="{BB962C8B-B14F-4D97-AF65-F5344CB8AC3E}">
        <p14:creationId xmlns:p14="http://schemas.microsoft.com/office/powerpoint/2010/main" val="210000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DC61E-9EA8-5229-9B71-59FE9194C5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AED19E-FEBE-A675-9B27-D06F6A48F99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B8AC063B-AA2B-83A5-31BF-808D915EEF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DD15D1E-2F4E-B568-1E4B-573A9486647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7BBB7FC-CD2C-F0DD-4936-45F56D4EE01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Visual Notation</a:t>
            </a:r>
          </a:p>
        </p:txBody>
      </p:sp>
      <p:sp>
        <p:nvSpPr>
          <p:cNvPr id="4" name="TextBox 9">
            <a:extLst>
              <a:ext uri="{FF2B5EF4-FFF2-40B4-BE49-F238E27FC236}">
                <a16:creationId xmlns:a16="http://schemas.microsoft.com/office/drawing/2014/main" id="{15035984-AE35-8D16-5E5C-98193C665C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3776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7A96A-C3ED-CE52-05A8-C2FBFC21D841}"/>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44CB75EA-5A81-4C51-5E57-B54DA4330591}"/>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a:extLst>
              <a:ext uri="{FF2B5EF4-FFF2-40B4-BE49-F238E27FC236}">
                <a16:creationId xmlns:a16="http://schemas.microsoft.com/office/drawing/2014/main" id="{26D8B1D5-F6FD-31AC-E33F-D9D3BCAA21AC}"/>
              </a:ext>
            </a:extLst>
          </p:cNvPr>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a:extLst>
              <a:ext uri="{FF2B5EF4-FFF2-40B4-BE49-F238E27FC236}">
                <a16:creationId xmlns:a16="http://schemas.microsoft.com/office/drawing/2014/main" id="{588458A1-74A3-1659-DF68-ABB3AFFF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F1C8F5A-A961-7178-08AC-E71E915717A5}"/>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4C66173F-A7F1-C5A8-5E99-CD07A670C2C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7D25931F-9584-D88F-F2C2-9CC4E13DB9BF}"/>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4421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62576-2B2A-BC2F-5955-C71A329A1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B033E4-3621-05E7-986E-AAC0A647B7C0}"/>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65E4F61B-33B8-3562-0F74-28EAD911DD2D}"/>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72AFF4C-4E0D-01F9-3D6B-BC68E8065740}"/>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72A3CB8F-7913-819D-9582-188B7C8E3C47}"/>
              </a:ext>
            </a:extLst>
          </p:cNvPr>
          <p:cNvPicPr>
            <a:picLocks noChangeAspect="1"/>
          </p:cNvPicPr>
          <p:nvPr/>
        </p:nvPicPr>
        <p:blipFill>
          <a:blip r:embed="rId4"/>
          <a:stretch>
            <a:fillRect/>
          </a:stretch>
        </p:blipFill>
        <p:spPr>
          <a:xfrm>
            <a:off x="2291571" y="2368962"/>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E5A77E76-4C1D-5179-4A66-8256D504B028}"/>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20C7D3EE-111D-F3AF-0842-90AE196DD1F8}"/>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CEA52FB2-294D-56A5-4632-BA0993973446}"/>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5EA8502F-9C4B-AAE2-7310-B5E363D4C631}"/>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200429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 (Crow’s Foot)</a:t>
            </a:r>
          </a:p>
        </p:txBody>
      </p:sp>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830997"/>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pic>
        <p:nvPicPr>
          <p:cNvPr id="4" name="Picture 3">
            <a:extLst>
              <a:ext uri="{FF2B5EF4-FFF2-40B4-BE49-F238E27FC236}">
                <a16:creationId xmlns:a16="http://schemas.microsoft.com/office/drawing/2014/main" id="{4C1525A6-7CCD-7645-8FAA-4E85332707B9}"/>
              </a:ext>
            </a:extLst>
          </p:cNvPr>
          <p:cNvPicPr>
            <a:picLocks noChangeAspect="1"/>
          </p:cNvPicPr>
          <p:nvPr/>
        </p:nvPicPr>
        <p:blipFill>
          <a:blip r:embed="rId2"/>
          <a:stretch>
            <a:fillRect/>
          </a:stretch>
        </p:blipFill>
        <p:spPr>
          <a:xfrm>
            <a:off x="4323184" y="1352550"/>
            <a:ext cx="4516015" cy="2998885"/>
          </a:xfrm>
          <a:prstGeom prst="rect">
            <a:avLst/>
          </a:prstGeom>
        </p:spPr>
      </p:pic>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0" y="514350"/>
            <a:ext cx="5105400" cy="4114800"/>
          </a:xfrm>
        </p:spPr>
        <p:txBody>
          <a:bodyPr/>
          <a:lstStyle/>
          <a:p>
            <a:r>
              <a:rPr lang="en-US" sz="1400" dirty="0"/>
              <a:t>Attribute annotations:</a:t>
            </a:r>
          </a:p>
          <a:p>
            <a:pPr lvl="1"/>
            <a:r>
              <a:rPr lang="en-US" sz="1200" dirty="0"/>
              <a:t>PK = Primary Key</a:t>
            </a:r>
          </a:p>
          <a:p>
            <a:pPr lvl="1"/>
            <a:r>
              <a:rPr lang="en-US" sz="1200" dirty="0"/>
              <a:t>FK = Foreign Key</a:t>
            </a:r>
            <a:br>
              <a:rPr lang="en-US" sz="1200" dirty="0"/>
            </a:br>
            <a:endParaRPr lang="en-US" sz="1200" dirty="0"/>
          </a:p>
          <a:p>
            <a:r>
              <a:rPr lang="en-US" sz="1400" dirty="0"/>
              <a:t>Line annotations:</a:t>
            </a:r>
          </a:p>
          <a:p>
            <a:endParaRPr lang="en-US" sz="1400" dirty="0"/>
          </a:p>
          <a:p>
            <a:endParaRPr lang="en-US" sz="1400" dirty="0"/>
          </a:p>
          <a:p>
            <a:endParaRPr lang="en-US" sz="1400" dirty="0"/>
          </a:p>
          <a:p>
            <a:endParaRPr lang="en-US" sz="1400" dirty="0"/>
          </a:p>
          <a:p>
            <a:endParaRPr lang="en-US" sz="1400" dirty="0"/>
          </a:p>
          <a:p>
            <a:endParaRPr lang="en-US" sz="1400" dirty="0"/>
          </a:p>
          <a:p>
            <a:br>
              <a:rPr lang="en-US" sz="1400" dirty="0"/>
            </a:br>
            <a:r>
              <a:rPr lang="en-US" sz="1400" dirty="0"/>
              <a:t>We will learn over time and there are good tutorials</a:t>
            </a:r>
            <a:br>
              <a:rPr lang="en-US" sz="1400" dirty="0"/>
            </a:br>
            <a:r>
              <a:rPr lang="en-US" sz="1400" dirty="0"/>
              <a:t>(https://</a:t>
            </a:r>
            <a:r>
              <a:rPr lang="en-US" sz="1400" dirty="0" err="1"/>
              <a:t>www.lucidchart.com</a:t>
            </a:r>
            <a:r>
              <a:rPr lang="en-US" sz="1400" dirty="0"/>
              <a:t>/pages/</a:t>
            </a:r>
            <a:r>
              <a:rPr lang="en-US" sz="1400" dirty="0" err="1"/>
              <a:t>er</a:t>
            </a:r>
            <a:r>
              <a:rPr lang="en-US" sz="1400" dirty="0"/>
              <a:t>-diagrams)</a:t>
            </a:r>
            <a:br>
              <a:rPr lang="en-US" sz="1400" dirty="0"/>
            </a:br>
            <a:r>
              <a:rPr lang="en-US" sz="1400" dirty="0"/>
              <a:t>to help study and refresh.</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228600" y="1684538"/>
            <a:ext cx="2984500" cy="1781517"/>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198457"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283480"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4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4552465"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pic>
        <p:nvPicPr>
          <p:cNvPr id="2" name="Picture 1">
            <a:extLst>
              <a:ext uri="{FF2B5EF4-FFF2-40B4-BE49-F238E27FC236}">
                <a16:creationId xmlns:a16="http://schemas.microsoft.com/office/drawing/2014/main" id="{D568B848-7575-3647-992A-519768F2C091}"/>
              </a:ext>
            </a:extLst>
          </p:cNvPr>
          <p:cNvPicPr>
            <a:picLocks noChangeAspect="1"/>
          </p:cNvPicPr>
          <p:nvPr/>
        </p:nvPicPr>
        <p:blipFill>
          <a:blip r:embed="rId4"/>
          <a:stretch>
            <a:fillRect/>
          </a:stretch>
        </p:blipFill>
        <p:spPr>
          <a:xfrm>
            <a:off x="4460850" y="952902"/>
            <a:ext cx="4552465" cy="3033648"/>
          </a:xfrm>
          <a:prstGeom prst="rect">
            <a:avLst/>
          </a:prstGeom>
        </p:spPr>
      </p:pic>
      <p:sp>
        <p:nvSpPr>
          <p:cNvPr id="4" name="TextBox 3">
            <a:extLst>
              <a:ext uri="{FF2B5EF4-FFF2-40B4-BE49-F238E27FC236}">
                <a16:creationId xmlns:a16="http://schemas.microsoft.com/office/drawing/2014/main" id="{5261C749-3018-3048-A102-A460AC69B04F}"/>
              </a:ext>
            </a:extLst>
          </p:cNvPr>
          <p:cNvSpPr txBox="1"/>
          <p:nvPr/>
        </p:nvSpPr>
        <p:spPr>
          <a:xfrm>
            <a:off x="4218930" y="529562"/>
            <a:ext cx="4810676" cy="369332"/>
          </a:xfrm>
          <a:prstGeom prst="rect">
            <a:avLst/>
          </a:prstGeom>
          <a:noFill/>
        </p:spPr>
        <p:txBody>
          <a:bodyPr wrap="none" rtlCol="0">
            <a:spAutoFit/>
          </a:bodyPr>
          <a:lstStyle/>
          <a:p>
            <a:r>
              <a:rPr lang="en-US" dirty="0" err="1"/>
              <a:t>Student.school_id</a:t>
            </a:r>
            <a:r>
              <a:rPr lang="en-US" dirty="0"/>
              <a:t> references </a:t>
            </a:r>
            <a:r>
              <a:rPr lang="en-US" dirty="0" err="1"/>
              <a:t>school.school_code</a:t>
            </a:r>
            <a:endParaRPr lang="en-US" dirty="0"/>
          </a:p>
        </p:txBody>
      </p:sp>
    </p:spTree>
    <p:extLst>
      <p:ext uri="{BB962C8B-B14F-4D97-AF65-F5344CB8AC3E}">
        <p14:creationId xmlns:p14="http://schemas.microsoft.com/office/powerpoint/2010/main" val="614973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FA4A4-C539-9B44-1159-B1F6E43F927E}"/>
              </a:ext>
            </a:extLst>
          </p:cNvPr>
          <p:cNvSpPr>
            <a:spLocks noGrp="1"/>
          </p:cNvSpPr>
          <p:nvPr>
            <p:ph idx="1"/>
          </p:nvPr>
        </p:nvSpPr>
        <p:spPr/>
        <p:txBody>
          <a:bodyPr/>
          <a:lstStyle/>
          <a:p>
            <a:r>
              <a:rPr lang="en-US" dirty="0"/>
              <a:t>We will do a worked example in </a:t>
            </a:r>
            <a:r>
              <a:rPr lang="en-US" dirty="0" err="1"/>
              <a:t>LucidChart</a:t>
            </a:r>
            <a:endParaRPr lang="en-US" dirty="0"/>
          </a:p>
        </p:txBody>
      </p:sp>
      <p:sp>
        <p:nvSpPr>
          <p:cNvPr id="3" name="Title 2">
            <a:extLst>
              <a:ext uri="{FF2B5EF4-FFF2-40B4-BE49-F238E27FC236}">
                <a16:creationId xmlns:a16="http://schemas.microsoft.com/office/drawing/2014/main" id="{B739E5D3-062C-86DD-3D33-2D6FC00DAF94}"/>
              </a:ext>
            </a:extLst>
          </p:cNvPr>
          <p:cNvSpPr>
            <a:spLocks noGrp="1"/>
          </p:cNvSpPr>
          <p:nvPr>
            <p:ph type="title"/>
          </p:nvPr>
        </p:nvSpPr>
        <p:spPr/>
        <p:txBody>
          <a:bodyPr/>
          <a:lstStyle/>
          <a:p>
            <a:r>
              <a:rPr lang="en-US" dirty="0"/>
              <a:t>Worked Example</a:t>
            </a:r>
          </a:p>
        </p:txBody>
      </p:sp>
    </p:spTree>
    <p:extLst>
      <p:ext uri="{BB962C8B-B14F-4D97-AF65-F5344CB8AC3E}">
        <p14:creationId xmlns:p14="http://schemas.microsoft.com/office/powerpoint/2010/main" val="137340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2731-31AC-11D7-9295-8BBF1318F9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D76692-A526-DB7D-060E-1B20D9A5A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8C4116B-91FC-921C-543C-CBF6209AC6A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331D954-5D3E-67DD-3C87-086B2AFD00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7FA63E-6CEB-532C-C5A4-4132CFCC9BBE}"/>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D98BD27E-2335-B67E-224E-BEB25FE5C2C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14183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0E3D-BAA0-7BAE-EF5C-A613943EC3D9}"/>
            </a:ext>
          </a:extLst>
        </p:cNvPr>
        <p:cNvGrpSpPr/>
        <p:nvPr/>
      </p:nvGrpSpPr>
      <p:grpSpPr>
        <a:xfrm>
          <a:off x="0" y="0"/>
          <a:ext cx="0" cy="0"/>
          <a:chOff x="0" y="0"/>
          <a:chExt cx="0" cy="0"/>
        </a:xfrm>
      </p:grpSpPr>
      <p:sp>
        <p:nvSpPr>
          <p:cNvPr id="25601" name="Rectangle 2">
            <a:extLst>
              <a:ext uri="{FF2B5EF4-FFF2-40B4-BE49-F238E27FC236}">
                <a16:creationId xmlns:a16="http://schemas.microsoft.com/office/drawing/2014/main" id="{38742F1E-D7C7-B3A7-F0D3-D4973F31DB69}"/>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a:extLst>
              <a:ext uri="{FF2B5EF4-FFF2-40B4-BE49-F238E27FC236}">
                <a16:creationId xmlns:a16="http://schemas.microsoft.com/office/drawing/2014/main" id="{9C5E03B2-6EC8-33CE-AE6C-E7E550194869}"/>
              </a:ext>
            </a:extLst>
          </p:cNvPr>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a:extLst>
              <a:ext uri="{FF2B5EF4-FFF2-40B4-BE49-F238E27FC236}">
                <a16:creationId xmlns:a16="http://schemas.microsoft.com/office/drawing/2014/main" id="{F186032C-9FA2-D0CE-D643-A8EC756AF0FB}"/>
              </a:ext>
            </a:extLst>
          </p:cNvPr>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a:extLst>
              <a:ext uri="{FF2B5EF4-FFF2-40B4-BE49-F238E27FC236}">
                <a16:creationId xmlns:a16="http://schemas.microsoft.com/office/drawing/2014/main" id="{BBAF519F-BCB0-E397-07A8-83653B1277D6}"/>
              </a:ext>
            </a:extLst>
          </p:cNvPr>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a:extLst>
              <a:ext uri="{FF2B5EF4-FFF2-40B4-BE49-F238E27FC236}">
                <a16:creationId xmlns:a16="http://schemas.microsoft.com/office/drawing/2014/main" id="{E6556DD2-0069-0420-EDB9-DE52A5743E79}"/>
              </a:ext>
            </a:extLst>
          </p:cNvPr>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a:extLst>
              <a:ext uri="{FF2B5EF4-FFF2-40B4-BE49-F238E27FC236}">
                <a16:creationId xmlns:a16="http://schemas.microsoft.com/office/drawing/2014/main" id="{E2426C6B-3E5B-118F-B185-505D7C065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a:extLst>
              <a:ext uri="{FF2B5EF4-FFF2-40B4-BE49-F238E27FC236}">
                <a16:creationId xmlns:a16="http://schemas.microsoft.com/office/drawing/2014/main" id="{072108AE-7ECD-1FBE-510E-56D58EE677CD}"/>
              </a:ext>
            </a:extLst>
          </p:cNvPr>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a:extLst>
              <a:ext uri="{FF2B5EF4-FFF2-40B4-BE49-F238E27FC236}">
                <a16:creationId xmlns:a16="http://schemas.microsoft.com/office/drawing/2014/main" id="{4F74B43C-3F2B-E4B2-BB48-A43F28B9C31C}"/>
              </a:ext>
            </a:extLst>
          </p:cNvPr>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a:extLst>
              <a:ext uri="{FF2B5EF4-FFF2-40B4-BE49-F238E27FC236}">
                <a16:creationId xmlns:a16="http://schemas.microsoft.com/office/drawing/2014/main" id="{3940FE29-444B-32FA-248E-12441AE3AD28}"/>
              </a:ext>
            </a:extLst>
          </p:cNvPr>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a:extLst>
              <a:ext uri="{FF2B5EF4-FFF2-40B4-BE49-F238E27FC236}">
                <a16:creationId xmlns:a16="http://schemas.microsoft.com/office/drawing/2014/main" id="{77A8815B-0993-E5E1-0992-EF807824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469F1C-4CD5-7809-D8DC-DE3607AC0E6D}"/>
              </a:ext>
            </a:extLst>
          </p:cNvPr>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892681DE-7CEB-AF09-ECA3-DA6A47A8A220}"/>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490699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4BA3-ECA5-1E11-A354-6FCE9D4A8A43}"/>
            </a:ext>
          </a:extLst>
        </p:cNvPr>
        <p:cNvGrpSpPr/>
        <p:nvPr/>
      </p:nvGrpSpPr>
      <p:grpSpPr>
        <a:xfrm>
          <a:off x="0" y="0"/>
          <a:ext cx="0" cy="0"/>
          <a:chOff x="0" y="0"/>
          <a:chExt cx="0" cy="0"/>
        </a:xfrm>
      </p:grpSpPr>
      <p:sp>
        <p:nvSpPr>
          <p:cNvPr id="245762" name="Rectangle 2">
            <a:extLst>
              <a:ext uri="{FF2B5EF4-FFF2-40B4-BE49-F238E27FC236}">
                <a16:creationId xmlns:a16="http://schemas.microsoft.com/office/drawing/2014/main" id="{F237F8A5-52B2-0963-7BBB-E51A7C6971B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a:extLst>
              <a:ext uri="{FF2B5EF4-FFF2-40B4-BE49-F238E27FC236}">
                <a16:creationId xmlns:a16="http://schemas.microsoft.com/office/drawing/2014/main" id="{835312B4-E183-4DEE-A0F6-644CE533D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a:extLst>
              <a:ext uri="{FF2B5EF4-FFF2-40B4-BE49-F238E27FC236}">
                <a16:creationId xmlns:a16="http://schemas.microsoft.com/office/drawing/2014/main" id="{91F41BAB-4CB6-744B-FBA6-DB3EDE33F30D}"/>
              </a:ext>
            </a:extLst>
          </p:cNvPr>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a:extLst>
              <a:ext uri="{FF2B5EF4-FFF2-40B4-BE49-F238E27FC236}">
                <a16:creationId xmlns:a16="http://schemas.microsoft.com/office/drawing/2014/main" id="{F6B87079-ACC3-09F4-CC33-E24838919FA3}"/>
              </a:ext>
            </a:extLst>
          </p:cNvPr>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a:extLst>
              <a:ext uri="{FF2B5EF4-FFF2-40B4-BE49-F238E27FC236}">
                <a16:creationId xmlns:a16="http://schemas.microsoft.com/office/drawing/2014/main" id="{4CF4EF51-2CDF-D751-5DCB-0634716995E9}"/>
              </a:ext>
            </a:extLst>
          </p:cNvPr>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a:extLst>
              <a:ext uri="{FF2B5EF4-FFF2-40B4-BE49-F238E27FC236}">
                <a16:creationId xmlns:a16="http://schemas.microsoft.com/office/drawing/2014/main" id="{7C0FE1F7-A497-260C-EAD8-F52F6E941AA2}"/>
              </a:ext>
            </a:extLst>
          </p:cNvPr>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a:extLst>
              <a:ext uri="{FF2B5EF4-FFF2-40B4-BE49-F238E27FC236}">
                <a16:creationId xmlns:a16="http://schemas.microsoft.com/office/drawing/2014/main" id="{1620267B-5B42-1604-213B-5BBFCD3BCB09}"/>
              </a:ext>
            </a:extLst>
          </p:cNvPr>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a:extLst>
              <a:ext uri="{FF2B5EF4-FFF2-40B4-BE49-F238E27FC236}">
                <a16:creationId xmlns:a16="http://schemas.microsoft.com/office/drawing/2014/main" id="{5EE3E8BC-6676-6A78-8348-734F0346F108}"/>
              </a:ext>
            </a:extLst>
          </p:cNvPr>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a:extLst>
              <a:ext uri="{FF2B5EF4-FFF2-40B4-BE49-F238E27FC236}">
                <a16:creationId xmlns:a16="http://schemas.microsoft.com/office/drawing/2014/main" id="{9D2A5CFF-0B5B-1288-02E5-882AE2F644A7}"/>
              </a:ext>
            </a:extLst>
          </p:cNvPr>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a:extLst>
              <a:ext uri="{FF2B5EF4-FFF2-40B4-BE49-F238E27FC236}">
                <a16:creationId xmlns:a16="http://schemas.microsoft.com/office/drawing/2014/main" id="{FFF6892D-7931-858B-C68C-D12CFAEA2650}"/>
              </a:ext>
            </a:extLst>
          </p:cNvPr>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a:extLst>
              <a:ext uri="{FF2B5EF4-FFF2-40B4-BE49-F238E27FC236}">
                <a16:creationId xmlns:a16="http://schemas.microsoft.com/office/drawing/2014/main" id="{0C81106A-2F78-3609-863D-2D34E6BEE6B3}"/>
              </a:ext>
            </a:extLst>
          </p:cNvPr>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CAB2D9F9-BA16-2BD5-15AF-636E80BFBFB8}"/>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840233E0-86CE-CCBF-45D8-841ABAAAAA07}"/>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0811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D24B-50CE-0212-08AB-4982A58C822A}"/>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4E84E165-BC99-85EB-7694-519FC1A1715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a:extLst>
              <a:ext uri="{FF2B5EF4-FFF2-40B4-BE49-F238E27FC236}">
                <a16:creationId xmlns:a16="http://schemas.microsoft.com/office/drawing/2014/main" id="{42DBFC60-418D-828F-7D51-560171A3A952}"/>
              </a:ext>
            </a:extLst>
          </p:cNvPr>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B5C09239-6CD3-3D3D-10BE-20CD1585132A}"/>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0F2C26DC-A855-7141-4155-AD57F7A37E6B}"/>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B2EF3659-6428-1B45-D961-022B9679936B}"/>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2D72A9A1-6DBB-AE88-68BD-6A7FB3E75DD9}"/>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8B83AC7A-F663-7538-D4AD-753BD11C1146}"/>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26345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85EE1-91BB-F990-1956-C2F4917E8BBC}"/>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C494F06E-1182-7549-7AE9-B881C5BC17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a:extLst>
              <a:ext uri="{FF2B5EF4-FFF2-40B4-BE49-F238E27FC236}">
                <a16:creationId xmlns:a16="http://schemas.microsoft.com/office/drawing/2014/main" id="{28724642-9A0F-6206-B182-DECE9AD88B51}"/>
              </a:ext>
            </a:extLst>
          </p:cNvPr>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a:extLst>
              <a:ext uri="{FF2B5EF4-FFF2-40B4-BE49-F238E27FC236}">
                <a16:creationId xmlns:a16="http://schemas.microsoft.com/office/drawing/2014/main" id="{FE226E84-8E47-FEFD-1D49-FD27C78F1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685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7450-77FA-E737-062D-E323BDBB55E4}"/>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4A4976DE-548D-A4F6-B926-1D4DD77C22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a:extLst>
              <a:ext uri="{FF2B5EF4-FFF2-40B4-BE49-F238E27FC236}">
                <a16:creationId xmlns:a16="http://schemas.microsoft.com/office/drawing/2014/main" id="{EC82FD03-416E-9A29-63F2-2651D8F42B14}"/>
              </a:ext>
            </a:extLst>
          </p:cNvPr>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a:extLst>
              <a:ext uri="{FF2B5EF4-FFF2-40B4-BE49-F238E27FC236}">
                <a16:creationId xmlns:a16="http://schemas.microsoft.com/office/drawing/2014/main" id="{02BEF663-C19C-E595-A118-A6B8F1C74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0BE6280-1E9D-AAC3-80A0-6C6C4CC5D964}"/>
              </a:ext>
            </a:extLst>
          </p:cNvPr>
          <p:cNvSpPr txBox="1"/>
          <p:nvPr/>
        </p:nvSpPr>
        <p:spPr>
          <a:xfrm>
            <a:off x="-1447800" y="3287004"/>
            <a:ext cx="4572000" cy="369332"/>
          </a:xfrm>
          <a:prstGeom prst="rect">
            <a:avLst/>
          </a:prstGeom>
          <a:noFill/>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nstructor</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t>
            </a:r>
            <a:r>
              <a:rPr kumimoji="0" lang="en-US" altLang="en-US" sz="1800" b="0" i="1" u="sng"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ID</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name, </a:t>
            </a:r>
            <a:r>
              <a:rPr kumimoji="0" lang="en-US" altLang="en-US" sz="1800" b="0" i="1" u="none" strike="noStrike" kern="1200" cap="none" spc="0" normalizeH="0" baseline="0" noProof="0" dirty="0" err="1">
                <a:ln>
                  <a:noFill/>
                </a:ln>
                <a:solidFill>
                  <a:srgbClr val="000000"/>
                </a:solidFill>
                <a:effectLst/>
                <a:uLnTx/>
                <a:uFillTx/>
                <a:latin typeface="Calibri" charset="0"/>
                <a:ea typeface="ＭＳ Ｐゴシック" charset="-128"/>
                <a:cs typeface="+mn-cs"/>
                <a:sym typeface="Symbol" panose="05050102010706020507" pitchFamily="18" charset="2"/>
              </a:rPr>
              <a:t>dept_name</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salary</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p>
        </p:txBody>
      </p:sp>
    </p:spTree>
    <p:extLst>
      <p:ext uri="{BB962C8B-B14F-4D97-AF65-F5344CB8AC3E}">
        <p14:creationId xmlns:p14="http://schemas.microsoft.com/office/powerpoint/2010/main" val="2277776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36F-5029-495E-E3AE-72D4E4F3D756}"/>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7C1EB1A8-F6E6-504B-7BFA-DFB9A395873F}"/>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a:extLst>
              <a:ext uri="{FF2B5EF4-FFF2-40B4-BE49-F238E27FC236}">
                <a16:creationId xmlns:a16="http://schemas.microsoft.com/office/drawing/2014/main" id="{3D13A169-4823-7BB1-2307-EF0DC7D87D2F}"/>
              </a:ext>
            </a:extLst>
          </p:cNvPr>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62584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F3143-F00E-B40B-996D-61FF2DBB242F}"/>
            </a:ext>
          </a:extLst>
        </p:cNvPr>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C39650-AE49-E877-880C-6F2B03CE28AD}"/>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95760E05-E846-8EA8-2D5D-DEF13305396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04F7F98E-372F-3B6A-88D8-EC34638F1EBC}"/>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DEEC7F03-A903-4B55-713F-3DC6A077B76F}"/>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CB7EBB15-705F-082D-0A24-3EBFBD68C15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7F06E6F9-6503-E86A-F9E3-500E2AAEA417}"/>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C50EB2BD-958B-F1F0-625E-2C2E854035F8}"/>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6E712A3-0414-28A8-C42A-55777148CEF2}"/>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A634C1BC-16F7-BEA4-341E-00B8AE8159DD}"/>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D6080104-19D6-FCFB-6008-0EABBF73A204}"/>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CA4F23A-EC26-7AB5-16EB-C8E80D2E2D87}"/>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1FECB2C0-020B-CC98-C0C9-B066B033230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00808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1A261-7A87-FF44-3B78-1ADCD8EFBB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3AD0D-85F4-D3C5-D8C1-C97AC983F79B}"/>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A03203DD-DC1D-4482-B0E8-F79064874ABF}"/>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99788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69CD4-37AA-5B80-CF29-D79F2DA1D99C}"/>
            </a:ext>
          </a:extLst>
        </p:cNvPr>
        <p:cNvGrpSpPr/>
        <p:nvPr/>
      </p:nvGrpSpPr>
      <p:grpSpPr>
        <a:xfrm>
          <a:off x="0" y="0"/>
          <a:ext cx="0" cy="0"/>
          <a:chOff x="0" y="0"/>
          <a:chExt cx="0" cy="0"/>
        </a:xfrm>
      </p:grpSpPr>
      <p:sp>
        <p:nvSpPr>
          <p:cNvPr id="259074" name="Rectangle 2">
            <a:extLst>
              <a:ext uri="{FF2B5EF4-FFF2-40B4-BE49-F238E27FC236}">
                <a16:creationId xmlns:a16="http://schemas.microsoft.com/office/drawing/2014/main" id="{81966CDD-1EFE-2796-9C35-E941E3AA786E}"/>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a:extLst>
              <a:ext uri="{FF2B5EF4-FFF2-40B4-BE49-F238E27FC236}">
                <a16:creationId xmlns:a16="http://schemas.microsoft.com/office/drawing/2014/main" id="{4B67BB5D-2529-E427-2131-F98FC524D6A5}"/>
              </a:ext>
            </a:extLst>
          </p:cNvPr>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DD4C3E91-DA70-4967-9463-D23225D4D7D5}"/>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3373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F3A3-105D-542C-5F40-65BA35382D36}"/>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23F033E7-C039-386B-05BE-BC34159C01A6}"/>
              </a:ext>
            </a:extLst>
          </p:cNvPr>
          <p:cNvSpPr>
            <a:spLocks noGrp="1" noChangeArrowheads="1"/>
          </p:cNvSpPr>
          <p:nvPr>
            <p:ph type="title"/>
          </p:nvPr>
        </p:nvSpPr>
        <p:spPr/>
        <p:txBody>
          <a:bodyPr/>
          <a:lstStyle/>
          <a:p>
            <a:r>
              <a:rPr lang="en-US" altLang="en-US" dirty="0"/>
              <a:t>Relational Algebra</a:t>
            </a:r>
          </a:p>
        </p:txBody>
      </p:sp>
      <p:sp>
        <p:nvSpPr>
          <p:cNvPr id="7170" name="Rectangle 3">
            <a:extLst>
              <a:ext uri="{FF2B5EF4-FFF2-40B4-BE49-F238E27FC236}">
                <a16:creationId xmlns:a16="http://schemas.microsoft.com/office/drawing/2014/main" id="{72824030-DB60-B303-9FB9-FBBF0AD43024}"/>
              </a:ext>
            </a:extLst>
          </p:cNvPr>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229897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FA08D-6AB5-782C-1272-33722DB77C2A}"/>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45FA1F59-7D3B-8193-BC1D-7BB194E115D5}"/>
              </a:ext>
            </a:extLst>
          </p:cNvPr>
          <p:cNvSpPr>
            <a:spLocks noGrp="1" noChangeArrowheads="1"/>
          </p:cNvSpPr>
          <p:nvPr>
            <p:ph type="title"/>
          </p:nvPr>
        </p:nvSpPr>
        <p:spPr/>
        <p:txBody>
          <a:bodyPr/>
          <a:lstStyle/>
          <a:p>
            <a:r>
              <a:rPr lang="en-US" altLang="en-US" dirty="0"/>
              <a:t>Select Operation</a:t>
            </a:r>
          </a:p>
        </p:txBody>
      </p:sp>
      <p:sp>
        <p:nvSpPr>
          <p:cNvPr id="8194" name="Rectangle 3">
            <a:extLst>
              <a:ext uri="{FF2B5EF4-FFF2-40B4-BE49-F238E27FC236}">
                <a16:creationId xmlns:a16="http://schemas.microsoft.com/office/drawing/2014/main" id="{0E3A0A6E-789F-1FB2-37E3-CC08521B01E2}"/>
              </a:ext>
            </a:extLst>
          </p:cNvPr>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a:extLst>
              <a:ext uri="{FF2B5EF4-FFF2-40B4-BE49-F238E27FC236}">
                <a16:creationId xmlns:a16="http://schemas.microsoft.com/office/drawing/2014/main" id="{FEBB60A5-50FE-0C6D-4984-34D277F0DE8E}"/>
              </a:ext>
            </a:extLst>
          </p:cNvPr>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179844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C882-6F9C-AFF4-16DA-41B1898BC4B0}"/>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F0D2F6DF-5863-37B7-274B-E3CBAD4DC478}"/>
              </a:ext>
            </a:extLst>
          </p:cNvPr>
          <p:cNvSpPr>
            <a:spLocks noGrp="1" noChangeArrowheads="1"/>
          </p:cNvSpPr>
          <p:nvPr>
            <p:ph type="title"/>
          </p:nvPr>
        </p:nvSpPr>
        <p:spPr/>
        <p:txBody>
          <a:bodyPr/>
          <a:lstStyle/>
          <a:p>
            <a:r>
              <a:rPr lang="en-US" altLang="en-US" dirty="0"/>
              <a:t>Select Operation (Cont.)</a:t>
            </a:r>
          </a:p>
        </p:txBody>
      </p:sp>
      <p:sp>
        <p:nvSpPr>
          <p:cNvPr id="8194" name="Rectangle 3">
            <a:extLst>
              <a:ext uri="{FF2B5EF4-FFF2-40B4-BE49-F238E27FC236}">
                <a16:creationId xmlns:a16="http://schemas.microsoft.com/office/drawing/2014/main" id="{B76C2DF6-28E7-61A0-12C2-0309AFD379BF}"/>
              </a:ext>
            </a:extLst>
          </p:cNvPr>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618594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A97C4-F13D-51E2-2AD4-DBB9D42B7804}"/>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0956535F-CAE7-5464-4D67-F0C0E028DD60}"/>
              </a:ext>
            </a:extLst>
          </p:cNvPr>
          <p:cNvSpPr>
            <a:spLocks noGrp="1" noChangeArrowheads="1"/>
          </p:cNvSpPr>
          <p:nvPr>
            <p:ph type="title"/>
          </p:nvPr>
        </p:nvSpPr>
        <p:spPr/>
        <p:txBody>
          <a:bodyPr/>
          <a:lstStyle/>
          <a:p>
            <a:r>
              <a:rPr lang="en-US" altLang="en-US" dirty="0"/>
              <a:t>Project Operation</a:t>
            </a:r>
          </a:p>
        </p:txBody>
      </p:sp>
      <p:sp>
        <p:nvSpPr>
          <p:cNvPr id="1026" name="Rectangle 3">
            <a:extLst>
              <a:ext uri="{FF2B5EF4-FFF2-40B4-BE49-F238E27FC236}">
                <a16:creationId xmlns:a16="http://schemas.microsoft.com/office/drawing/2014/main" id="{04D3D497-6FE8-1508-3DAF-1A228B459D47}"/>
              </a:ext>
            </a:extLst>
          </p:cNvPr>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272631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(1).</a:t>
            </a:r>
            <a:br>
              <a:rPr lang="en-US" sz="2800" dirty="0"/>
            </a:br>
            <a:endParaRPr lang="en-US" sz="2800" dirty="0"/>
          </a:p>
          <a:p>
            <a:pPr>
              <a:spcBef>
                <a:spcPts val="0"/>
              </a:spcBef>
              <a:spcAft>
                <a:spcPts val="100"/>
              </a:spcAft>
            </a:pPr>
            <a:r>
              <a:rPr lang="en-US" sz="2800" dirty="0"/>
              <a:t>Relational model and algebra (1).</a:t>
            </a:r>
            <a:br>
              <a:rPr lang="en-US" sz="2800" dirty="0"/>
            </a:br>
            <a:endParaRPr lang="en-US" sz="2800" dirty="0"/>
          </a:p>
          <a:p>
            <a:pPr>
              <a:spcBef>
                <a:spcPts val="0"/>
              </a:spcBef>
              <a:spcAft>
                <a:spcPts val="100"/>
              </a:spcAft>
            </a:pPr>
            <a:r>
              <a:rPr lang="en-US" sz="2800" dirty="0"/>
              <a:t>SQL (1).</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5C99-805E-D6AB-21C5-784584C52FB3}"/>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936042DA-659A-AAC9-4096-3055B88078C8}"/>
              </a:ext>
            </a:extLst>
          </p:cNvPr>
          <p:cNvSpPr>
            <a:spLocks noGrp="1" noChangeArrowheads="1"/>
          </p:cNvSpPr>
          <p:nvPr>
            <p:ph type="title"/>
          </p:nvPr>
        </p:nvSpPr>
        <p:spPr/>
        <p:txBody>
          <a:bodyPr/>
          <a:lstStyle/>
          <a:p>
            <a:r>
              <a:rPr lang="en-US" altLang="en-US" dirty="0"/>
              <a:t>Project Operation (Cont.)</a:t>
            </a:r>
          </a:p>
        </p:txBody>
      </p:sp>
      <p:sp>
        <p:nvSpPr>
          <p:cNvPr id="1026" name="Rectangle 3">
            <a:extLst>
              <a:ext uri="{FF2B5EF4-FFF2-40B4-BE49-F238E27FC236}">
                <a16:creationId xmlns:a16="http://schemas.microsoft.com/office/drawing/2014/main" id="{E18701A2-2146-8548-0E84-B36577C9479C}"/>
              </a:ext>
            </a:extLst>
          </p:cNvPr>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a:extLst>
              <a:ext uri="{FF2B5EF4-FFF2-40B4-BE49-F238E27FC236}">
                <a16:creationId xmlns:a16="http://schemas.microsoft.com/office/drawing/2014/main" id="{25628337-A002-579E-EE3C-5F73333844FF}"/>
              </a:ext>
            </a:extLst>
          </p:cNvPr>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404617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B9B2-C88B-BFAA-4054-9BCC842B17F5}"/>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10D3BEE3-0AA5-FA7F-D7D1-AFA8AF88C25D}"/>
              </a:ext>
            </a:extLst>
          </p:cNvPr>
          <p:cNvSpPr>
            <a:spLocks noGrp="1" noChangeArrowheads="1"/>
          </p:cNvSpPr>
          <p:nvPr>
            <p:ph type="title"/>
          </p:nvPr>
        </p:nvSpPr>
        <p:spPr/>
        <p:txBody>
          <a:bodyPr/>
          <a:lstStyle/>
          <a:p>
            <a:r>
              <a:rPr lang="en-US" altLang="en-US" dirty="0"/>
              <a:t>Composition of Relational Operations</a:t>
            </a:r>
          </a:p>
        </p:txBody>
      </p:sp>
      <p:sp>
        <p:nvSpPr>
          <p:cNvPr id="7170" name="Rectangle 3">
            <a:extLst>
              <a:ext uri="{FF2B5EF4-FFF2-40B4-BE49-F238E27FC236}">
                <a16:creationId xmlns:a16="http://schemas.microsoft.com/office/drawing/2014/main" id="{B9102370-52FC-A4F8-757B-D20C6539A754}"/>
              </a:ext>
            </a:extLst>
          </p:cNvPr>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65664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Cartesian-Product Operation</a:t>
            </a:r>
          </a:p>
        </p:txBody>
      </p:sp>
      <p:sp>
        <p:nvSpPr>
          <p:cNvPr id="12290" name="Rectangle 3"/>
          <p:cNvSpPr>
            <a:spLocks noGrp="1" noChangeArrowheads="1"/>
          </p:cNvSpPr>
          <p:nvPr>
            <p:ph type="body" idx="1"/>
          </p:nvPr>
        </p:nvSpPr>
        <p:spPr>
          <a:xfrm>
            <a:off x="1719263" y="799291"/>
            <a:ext cx="5782369" cy="3657600"/>
          </a:xfrm>
        </p:spPr>
        <p:txBody>
          <a:bodyPr/>
          <a:lstStyle/>
          <a:p>
            <a:pPr>
              <a:tabLst>
                <a:tab pos="2362200" algn="ctr"/>
              </a:tabLst>
            </a:pPr>
            <a:r>
              <a:rPr lang="en-US" altLang="en-US" dirty="0"/>
              <a:t>The Cartesian-product operation (denoted by X)  allows us to combine information from any two relations.  </a:t>
            </a:r>
          </a:p>
          <a:p>
            <a:pPr>
              <a:tabLst>
                <a:tab pos="2362200" algn="ctr"/>
              </a:tabLst>
            </a:pPr>
            <a:r>
              <a:rPr lang="en-US" altLang="en-US" dirty="0"/>
              <a:t>Example: the Cartesian product of the relations </a:t>
            </a:r>
            <a:r>
              <a:rPr lang="en-US" altLang="en-US" i="1" dirty="0"/>
              <a:t>instructor</a:t>
            </a:r>
            <a:r>
              <a:rPr lang="en-US" altLang="en-US" dirty="0"/>
              <a:t> and t</a:t>
            </a:r>
            <a:r>
              <a:rPr lang="en-US" altLang="en-US" i="1" dirty="0"/>
              <a:t>eaches</a:t>
            </a:r>
            <a:r>
              <a:rPr lang="en-US" altLang="en-US" dirty="0"/>
              <a:t> is written  as:</a:t>
            </a:r>
          </a:p>
          <a:p>
            <a:pPr>
              <a:buNone/>
              <a:tabLst>
                <a:tab pos="2362200" algn="ctr"/>
              </a:tabLst>
            </a:pPr>
            <a:r>
              <a:rPr lang="en-US" altLang="en-US" i="1" dirty="0"/>
              <a:t>                instructor</a:t>
            </a:r>
            <a:r>
              <a:rPr lang="en-US" altLang="en-US" dirty="0"/>
              <a:t>  X  </a:t>
            </a:r>
            <a:r>
              <a:rPr lang="en-US" altLang="en-US" i="1" dirty="0"/>
              <a:t>teaches</a:t>
            </a:r>
          </a:p>
          <a:p>
            <a:pPr>
              <a:tabLst>
                <a:tab pos="2362200" algn="ctr"/>
              </a:tabLst>
            </a:pPr>
            <a:r>
              <a:rPr lang="en-US" altLang="en-US" dirty="0"/>
              <a:t>We construct a tuple of the result out of each possible pair of tuples: one from the </a:t>
            </a:r>
            <a:r>
              <a:rPr lang="en-US" altLang="en-US" i="1" dirty="0"/>
              <a:t>instructor</a:t>
            </a:r>
            <a:r>
              <a:rPr lang="en-US" altLang="en-US" dirty="0"/>
              <a:t> relation and one from the </a:t>
            </a:r>
            <a:r>
              <a:rPr lang="en-US" altLang="en-US" i="1" dirty="0"/>
              <a:t>teaches</a:t>
            </a:r>
            <a:r>
              <a:rPr lang="en-US" altLang="en-US" dirty="0"/>
              <a:t> relation (see next slide)</a:t>
            </a:r>
          </a:p>
          <a:p>
            <a:pPr>
              <a:tabLst>
                <a:tab pos="2362200" algn="ctr"/>
              </a:tabLst>
            </a:pPr>
            <a:r>
              <a:rPr lang="en-US" altLang="en-US" dirty="0"/>
              <a:t>Since the instructor</a:t>
            </a:r>
            <a:r>
              <a:rPr lang="en-US" altLang="en-US" i="1" dirty="0"/>
              <a:t> ID </a:t>
            </a:r>
            <a:r>
              <a:rPr lang="en-US" altLang="en-US" dirty="0"/>
              <a:t>appears in both relations we distinguish between these attribute by attaching to the attribute the name of the relation from which the attribute originally came.</a:t>
            </a:r>
          </a:p>
          <a:p>
            <a:pPr lvl="1">
              <a:tabLst>
                <a:tab pos="2362200" algn="ctr"/>
              </a:tabLst>
            </a:pPr>
            <a:r>
              <a:rPr lang="en-US" altLang="en-US" i="1" dirty="0"/>
              <a:t>instructor.ID</a:t>
            </a:r>
          </a:p>
          <a:p>
            <a:pPr lvl="1">
              <a:tabLst>
                <a:tab pos="2362200" algn="ctr"/>
              </a:tabLst>
            </a:pPr>
            <a:r>
              <a:rPr lang="en-US" altLang="en-US" i="1" dirty="0"/>
              <a:t>teaches.ID</a:t>
            </a:r>
          </a:p>
          <a:p>
            <a:pPr lvl="1">
              <a:tabLst>
                <a:tab pos="2362200" algn="ctr"/>
              </a:tabLst>
            </a:pPr>
            <a:endParaRPr lang="en-US" altLang="en-US" dirty="0"/>
          </a:p>
          <a:p>
            <a:pPr>
              <a:buNone/>
              <a:tabLst>
                <a:tab pos="2362200" algn="ctr"/>
              </a:tabLst>
            </a:pPr>
            <a:endParaRPr lang="en-US" altLang="en-US" dirty="0">
              <a:sym typeface="Symbol" panose="05050102010706020507" pitchFamily="18" charset="2"/>
            </a:endParaRPr>
          </a:p>
        </p:txBody>
      </p:sp>
      <p:sp>
        <p:nvSpPr>
          <p:cNvPr id="2" name="TextBox 1">
            <a:extLst>
              <a:ext uri="{FF2B5EF4-FFF2-40B4-BE49-F238E27FC236}">
                <a16:creationId xmlns:a16="http://schemas.microsoft.com/office/drawing/2014/main" id="{79ECC301-9D4D-0C41-9E29-20E0D98544D3}"/>
              </a:ext>
            </a:extLst>
          </p:cNvPr>
          <p:cNvSpPr txBox="1"/>
          <p:nvPr/>
        </p:nvSpPr>
        <p:spPr>
          <a:xfrm>
            <a:off x="457200" y="4248150"/>
            <a:ext cx="228299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 x R -&gt; R         f(</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x,y</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)-&gt;z</a:t>
            </a:r>
          </a:p>
        </p:txBody>
      </p:sp>
    </p:spTree>
    <p:extLst>
      <p:ext uri="{BB962C8B-B14F-4D97-AF65-F5344CB8AC3E}">
        <p14:creationId xmlns:p14="http://schemas.microsoft.com/office/powerpoint/2010/main" val="2414275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The</a:t>
            </a:r>
            <a:r>
              <a:rPr lang="en-US" altLang="en-US" i="1" dirty="0"/>
              <a:t>  instructor</a:t>
            </a:r>
            <a:r>
              <a:rPr lang="en-US" altLang="en-US" dirty="0"/>
              <a:t>  </a:t>
            </a:r>
            <a:r>
              <a:rPr lang="en-US" altLang="en-US" sz="1800" dirty="0"/>
              <a:t>X</a:t>
            </a:r>
            <a:r>
              <a:rPr lang="en-US" altLang="en-US" dirty="0"/>
              <a:t>  </a:t>
            </a:r>
            <a:r>
              <a:rPr lang="en-US" altLang="en-US" i="1" dirty="0"/>
              <a:t>teaches  table</a:t>
            </a:r>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035" y="761176"/>
            <a:ext cx="3349515" cy="3947312"/>
          </a:xfrm>
          <a:prstGeom prst="rect">
            <a:avLst/>
          </a:prstGeom>
        </p:spPr>
      </p:pic>
      <p:sp>
        <p:nvSpPr>
          <p:cNvPr id="3" name="TextBox 2">
            <a:extLst>
              <a:ext uri="{FF2B5EF4-FFF2-40B4-BE49-F238E27FC236}">
                <a16:creationId xmlns:a16="http://schemas.microsoft.com/office/drawing/2014/main" id="{1FD109E3-A331-4D2D-B9C3-C51D0A9D78DB}"/>
              </a:ext>
            </a:extLst>
          </p:cNvPr>
          <p:cNvSpPr txBox="1"/>
          <p:nvPr/>
        </p:nvSpPr>
        <p:spPr>
          <a:xfrm>
            <a:off x="152400" y="1123950"/>
            <a:ext cx="5181600" cy="3139321"/>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This only sort of makes sense. The result is: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Every possible combination of the form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Even if the instructor is NOT the instructor</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the teaches row.</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Examining in MySQL makes a little clearer.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Let’s look in the lecture examples notebook.</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Confusingly, in SQL</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Cartesian Product is </a:t>
            </a:r>
            <a:r>
              <a:rPr kumimoji="0" 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JOIN</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1733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6C1C817-2E10-2B42-882C-2C73F36462C1}"/>
              </a:ext>
            </a:extLst>
          </p:cNvPr>
          <p:cNvSpPr>
            <a:spLocks noGrp="1"/>
          </p:cNvSpPr>
          <p:nvPr>
            <p:ph idx="1"/>
          </p:nvPr>
        </p:nvSpPr>
        <p:spPr/>
        <p:txBody>
          <a:bodyPr/>
          <a:lstStyle/>
          <a:p>
            <a:r>
              <a:rPr lang="en-US" sz="1600" dirty="0"/>
              <a:t>Assume we have two tables</a:t>
            </a:r>
          </a:p>
          <a:p>
            <a:pPr lvl="1"/>
            <a:r>
              <a:rPr lang="en-US" sz="1400" dirty="0"/>
              <a:t>S has two columns, 5 rows.</a:t>
            </a:r>
          </a:p>
          <a:p>
            <a:pPr lvl="1"/>
            <a:r>
              <a:rPr lang="en-US" sz="1400" dirty="0"/>
              <a:t>T has two columns, 4 rows.</a:t>
            </a:r>
          </a:p>
          <a:p>
            <a:r>
              <a:rPr lang="en-US" sz="1600" dirty="0"/>
              <a:t>S x T has</a:t>
            </a:r>
          </a:p>
          <a:p>
            <a:pPr lvl="1"/>
            <a:r>
              <a:rPr lang="en-US" sz="1400" dirty="0"/>
              <a:t>4 columns.</a:t>
            </a:r>
          </a:p>
          <a:p>
            <a:pPr lvl="1"/>
            <a:r>
              <a:rPr lang="en-US" sz="1400" dirty="0"/>
              <a:t>20 rows.</a:t>
            </a:r>
          </a:p>
          <a:p>
            <a:r>
              <a:rPr lang="en-US" sz="1600" dirty="0"/>
              <a:t>Cartesian product does not come up a lot in applications.</a:t>
            </a:r>
          </a:p>
          <a:p>
            <a:r>
              <a:rPr lang="en-US" sz="1600" dirty="0"/>
              <a:t>There are cases in optimization in which:</a:t>
            </a:r>
          </a:p>
          <a:p>
            <a:pPr lvl="1"/>
            <a:r>
              <a:rPr lang="en-US" sz="1400" dirty="0"/>
              <a:t>You want to generate all possible combinations.</a:t>
            </a:r>
          </a:p>
          <a:p>
            <a:pPr lvl="1"/>
            <a:r>
              <a:rPr lang="en-US" sz="1400" dirty="0"/>
              <a:t>Score, rate, rank etc. to determine best choices.</a:t>
            </a:r>
          </a:p>
          <a:p>
            <a:endParaRPr lang="en-US" sz="16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Simpler Example</a:t>
            </a:r>
          </a:p>
        </p:txBody>
      </p:sp>
      <p:pic>
        <p:nvPicPr>
          <p:cNvPr id="6" name="Picture 5">
            <a:extLst>
              <a:ext uri="{FF2B5EF4-FFF2-40B4-BE49-F238E27FC236}">
                <a16:creationId xmlns:a16="http://schemas.microsoft.com/office/drawing/2014/main" id="{1D0814D6-8E4E-D144-BFF7-EF1F6496FD7F}"/>
              </a:ext>
            </a:extLst>
          </p:cNvPr>
          <p:cNvPicPr>
            <a:picLocks noChangeAspect="1"/>
          </p:cNvPicPr>
          <p:nvPr/>
        </p:nvPicPr>
        <p:blipFill>
          <a:blip r:embed="rId2"/>
          <a:stretch>
            <a:fillRect/>
          </a:stretch>
        </p:blipFill>
        <p:spPr>
          <a:xfrm>
            <a:off x="60371" y="514350"/>
            <a:ext cx="1442221" cy="3149758"/>
          </a:xfrm>
          <a:prstGeom prst="rect">
            <a:avLst/>
          </a:prstGeom>
        </p:spPr>
      </p:pic>
      <p:pic>
        <p:nvPicPr>
          <p:cNvPr id="7" name="Picture 6">
            <a:extLst>
              <a:ext uri="{FF2B5EF4-FFF2-40B4-BE49-F238E27FC236}">
                <a16:creationId xmlns:a16="http://schemas.microsoft.com/office/drawing/2014/main" id="{EA4AFEE0-EC20-D141-B47B-9534F9A9BEE0}"/>
              </a:ext>
            </a:extLst>
          </p:cNvPr>
          <p:cNvPicPr>
            <a:picLocks noChangeAspect="1"/>
          </p:cNvPicPr>
          <p:nvPr/>
        </p:nvPicPr>
        <p:blipFill>
          <a:blip r:embed="rId3"/>
          <a:stretch>
            <a:fillRect/>
          </a:stretch>
        </p:blipFill>
        <p:spPr>
          <a:xfrm>
            <a:off x="1540692" y="526248"/>
            <a:ext cx="1371600" cy="3137860"/>
          </a:xfrm>
          <a:prstGeom prst="rect">
            <a:avLst/>
          </a:prstGeom>
        </p:spPr>
      </p:pic>
      <p:pic>
        <p:nvPicPr>
          <p:cNvPr id="8" name="Picture 7">
            <a:extLst>
              <a:ext uri="{FF2B5EF4-FFF2-40B4-BE49-F238E27FC236}">
                <a16:creationId xmlns:a16="http://schemas.microsoft.com/office/drawing/2014/main" id="{80722317-3F78-1140-B653-2765C28679F7}"/>
              </a:ext>
            </a:extLst>
          </p:cNvPr>
          <p:cNvPicPr>
            <a:picLocks noChangeAspect="1"/>
          </p:cNvPicPr>
          <p:nvPr/>
        </p:nvPicPr>
        <p:blipFill>
          <a:blip r:embed="rId4"/>
          <a:stretch>
            <a:fillRect/>
          </a:stretch>
        </p:blipFill>
        <p:spPr>
          <a:xfrm>
            <a:off x="3171219" y="57645"/>
            <a:ext cx="1273990" cy="4428922"/>
          </a:xfrm>
          <a:prstGeom prst="rect">
            <a:avLst/>
          </a:prstGeom>
        </p:spPr>
      </p:pic>
      <p:pic>
        <p:nvPicPr>
          <p:cNvPr id="10" name="Picture 9">
            <a:extLst>
              <a:ext uri="{FF2B5EF4-FFF2-40B4-BE49-F238E27FC236}">
                <a16:creationId xmlns:a16="http://schemas.microsoft.com/office/drawing/2014/main" id="{17A4A539-F934-604B-B517-C85C5866C2C1}"/>
              </a:ext>
            </a:extLst>
          </p:cNvPr>
          <p:cNvPicPr>
            <a:picLocks noChangeAspect="1"/>
          </p:cNvPicPr>
          <p:nvPr/>
        </p:nvPicPr>
        <p:blipFill>
          <a:blip r:embed="rId5"/>
          <a:stretch>
            <a:fillRect/>
          </a:stretch>
        </p:blipFill>
        <p:spPr>
          <a:xfrm>
            <a:off x="4580919" y="57645"/>
            <a:ext cx="1273991" cy="4428922"/>
          </a:xfrm>
          <a:prstGeom prst="rect">
            <a:avLst/>
          </a:prstGeom>
        </p:spPr>
      </p:pic>
    </p:spTree>
    <p:extLst>
      <p:ext uri="{BB962C8B-B14F-4D97-AF65-F5344CB8AC3E}">
        <p14:creationId xmlns:p14="http://schemas.microsoft.com/office/powerpoint/2010/main" val="1623945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a:t>
            </a:r>
          </a:p>
        </p:txBody>
      </p:sp>
      <p:sp>
        <p:nvSpPr>
          <p:cNvPr id="7170" name="Rectangle 3"/>
          <p:cNvSpPr>
            <a:spLocks noGrp="1" noChangeArrowheads="1"/>
          </p:cNvSpPr>
          <p:nvPr>
            <p:ph type="body" idx="1"/>
          </p:nvPr>
        </p:nvSpPr>
        <p:spPr>
          <a:xfrm>
            <a:off x="1719263" y="845011"/>
            <a:ext cx="5723954" cy="3498389"/>
          </a:xfrm>
        </p:spPr>
        <p:txBody>
          <a:bodyPr/>
          <a:lstStyle/>
          <a:p>
            <a:pPr>
              <a:tabLst>
                <a:tab pos="2362200" algn="ctr"/>
              </a:tabLst>
            </a:pPr>
            <a:r>
              <a:rPr lang="en-US" altLang="en-US" dirty="0"/>
              <a:t>The Cartesian-Product </a:t>
            </a:r>
          </a:p>
          <a:p>
            <a:pPr>
              <a:buNone/>
              <a:tabLst>
                <a:tab pos="2362200" algn="ctr"/>
              </a:tabLst>
            </a:pPr>
            <a:r>
              <a:rPr lang="en-US" altLang="en-US" i="1" dirty="0"/>
              <a:t>                    instructor</a:t>
            </a:r>
            <a:r>
              <a:rPr lang="en-US" altLang="en-US" dirty="0"/>
              <a:t>  X  </a:t>
            </a:r>
            <a:r>
              <a:rPr lang="en-US" altLang="en-US" i="1" dirty="0"/>
              <a:t>teaches</a:t>
            </a:r>
            <a:endParaRPr lang="en-US" altLang="en-US" dirty="0"/>
          </a:p>
          <a:p>
            <a:pPr>
              <a:buNone/>
              <a:tabLst>
                <a:tab pos="2362200" algn="ctr"/>
              </a:tabLst>
            </a:pPr>
            <a:r>
              <a:rPr lang="en-US" altLang="en-US" dirty="0"/>
              <a:t>      associates every  tuple of  instructor with every tuple of teaches.</a:t>
            </a:r>
          </a:p>
          <a:p>
            <a:pPr lvl="1"/>
            <a:r>
              <a:rPr lang="en-US" altLang="en-US" dirty="0"/>
              <a:t>Most of the resulting rows have information about instructors who did NOT teach a particular course. </a:t>
            </a:r>
          </a:p>
          <a:p>
            <a:r>
              <a:rPr lang="en-US" altLang="en-US" dirty="0"/>
              <a:t>To get only those tuples of  “</a:t>
            </a:r>
            <a:r>
              <a:rPr lang="en-US" altLang="en-US" i="1" dirty="0"/>
              <a:t>instructor</a:t>
            </a:r>
            <a:r>
              <a:rPr lang="en-US" altLang="en-US" dirty="0"/>
              <a:t>  X  </a:t>
            </a:r>
            <a:r>
              <a:rPr lang="en-US" altLang="en-US" i="1" dirty="0"/>
              <a:t>teaches</a:t>
            </a:r>
            <a:r>
              <a:rPr lang="en-US" altLang="en-US" dirty="0"/>
              <a:t> “ that pertain to instructors and the courses that they taught, we write:</a:t>
            </a:r>
          </a:p>
          <a:p>
            <a:pPr>
              <a:buNone/>
            </a:pPr>
            <a:r>
              <a:rPr lang="en-US" altLang="en-US" dirty="0">
                <a:solidFill>
                  <a:schemeClr val="bg1">
                    <a:lumMod val="50000"/>
                  </a:schemeClr>
                </a:solidFill>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instructor.id =  teaches.id</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US" altLang="ja-JP" dirty="0">
                <a:sym typeface="Symbol" panose="05050102010706020507" pitchFamily="18" charset="2"/>
              </a:rPr>
              <a:t>x</a:t>
            </a:r>
            <a:r>
              <a:rPr lang="en-US" altLang="ja-JP" i="1" dirty="0">
                <a:sym typeface="Symbol" panose="05050102010706020507" pitchFamily="18" charset="2"/>
              </a:rPr>
              <a:t> teaches </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lvl="1"/>
            <a:r>
              <a:rPr lang="en-US" altLang="ja-JP" dirty="0">
                <a:sym typeface="Symbol" panose="05050102010706020507" pitchFamily="18" charset="2"/>
              </a:rPr>
              <a:t>We get only those tuples of “</a:t>
            </a:r>
            <a:r>
              <a:rPr lang="en-US" altLang="en-US" i="1" dirty="0"/>
              <a:t>instructor</a:t>
            </a:r>
            <a:r>
              <a:rPr lang="en-US" altLang="en-US" dirty="0"/>
              <a:t>  X  </a:t>
            </a:r>
            <a:r>
              <a:rPr lang="en-US" altLang="en-US" i="1" dirty="0"/>
              <a:t>teaches” </a:t>
            </a:r>
            <a:r>
              <a:rPr lang="en-US" altLang="ja-JP" dirty="0">
                <a:sym typeface="Symbol" panose="05050102010706020507" pitchFamily="18" charset="2"/>
              </a:rPr>
              <a:t>that pertain to instructors and the courses that they taught.</a:t>
            </a:r>
          </a:p>
          <a:p>
            <a:r>
              <a:rPr lang="en-US" altLang="ja-JP" dirty="0">
                <a:sym typeface="Symbol" panose="05050102010706020507" pitchFamily="18" charset="2"/>
              </a:rPr>
              <a:t>The result of this expression, shown in the next slide</a:t>
            </a:r>
          </a:p>
        </p:txBody>
      </p:sp>
      <p:sp>
        <p:nvSpPr>
          <p:cNvPr id="2" name="TextBox 1">
            <a:extLst>
              <a:ext uri="{FF2B5EF4-FFF2-40B4-BE49-F238E27FC236}">
                <a16:creationId xmlns:a16="http://schemas.microsoft.com/office/drawing/2014/main" id="{5EFCBEEA-D6AB-AA48-9527-B6B7EB43CD64}"/>
              </a:ext>
            </a:extLst>
          </p:cNvPr>
          <p:cNvSpPr txBox="1"/>
          <p:nvPr/>
        </p:nvSpPr>
        <p:spPr>
          <a:xfrm>
            <a:off x="152400" y="4020234"/>
            <a:ext cx="8077200"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 fundamental definition: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l-GR"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σ </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instructor.ID</a:t>
            </a:r>
            <a:r>
              <a:rPr kumimoji="0" lang="en-US" sz="1600" b="0" i="0" u="none" strike="noStrike" kern="1200" cap="none" spc="0" normalizeH="0" baseline="-25000" noProof="0" dirty="0">
                <a:ln>
                  <a:noFill/>
                </a:ln>
                <a:solidFill>
                  <a:srgbClr val="000000"/>
                </a:solidFill>
                <a:effectLst/>
                <a:uLnTx/>
                <a:uFillTx/>
                <a:latin typeface="Calibri" charset="0"/>
                <a:ea typeface="ＭＳ Ｐゴシック" charset="-128"/>
                <a:cs typeface="+mn-cs"/>
              </a:rPr>
              <a:t>=</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teaches.ID</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(instructor ⨯ teaches) = instructor ⨝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is the JOIN operations.</a:t>
            </a:r>
          </a:p>
        </p:txBody>
      </p:sp>
    </p:spTree>
    <p:extLst>
      <p:ext uri="{BB962C8B-B14F-4D97-AF65-F5344CB8AC3E}">
        <p14:creationId xmlns:p14="http://schemas.microsoft.com/office/powerpoint/2010/main" val="3278925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6C21C5-BF9B-8E38-D36C-D07C8614C60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9A25F75-4DE5-F34C-A482-2C6D509444B6}"/>
              </a:ext>
            </a:extLst>
          </p:cNvPr>
          <p:cNvSpPr>
            <a:spLocks noGrp="1"/>
          </p:cNvSpPr>
          <p:nvPr>
            <p:ph type="title"/>
          </p:nvPr>
        </p:nvSpPr>
        <p:spPr/>
        <p:txBody>
          <a:bodyPr/>
          <a:lstStyle/>
          <a:p>
            <a:r>
              <a:rPr lang="en-US" dirty="0"/>
              <a:t>JOIN Definition</a:t>
            </a:r>
          </a:p>
        </p:txBody>
      </p:sp>
      <p:pic>
        <p:nvPicPr>
          <p:cNvPr id="4" name="Picture 3">
            <a:extLst>
              <a:ext uri="{FF2B5EF4-FFF2-40B4-BE49-F238E27FC236}">
                <a16:creationId xmlns:a16="http://schemas.microsoft.com/office/drawing/2014/main" id="{E932FEBA-E107-1A45-B780-DE11AAC15B2F}"/>
              </a:ext>
            </a:extLst>
          </p:cNvPr>
          <p:cNvPicPr>
            <a:picLocks noChangeAspect="1"/>
          </p:cNvPicPr>
          <p:nvPr/>
        </p:nvPicPr>
        <p:blipFill>
          <a:blip r:embed="rId2"/>
          <a:stretch>
            <a:fillRect/>
          </a:stretch>
        </p:blipFill>
        <p:spPr>
          <a:xfrm>
            <a:off x="172570" y="514350"/>
            <a:ext cx="4207302" cy="3048000"/>
          </a:xfrm>
          <a:prstGeom prst="rect">
            <a:avLst/>
          </a:prstGeom>
        </p:spPr>
      </p:pic>
      <p:pic>
        <p:nvPicPr>
          <p:cNvPr id="5" name="Picture 4">
            <a:extLst>
              <a:ext uri="{FF2B5EF4-FFF2-40B4-BE49-F238E27FC236}">
                <a16:creationId xmlns:a16="http://schemas.microsoft.com/office/drawing/2014/main" id="{34B80F49-6AE9-584E-A5B2-514A3A1694B6}"/>
              </a:ext>
            </a:extLst>
          </p:cNvPr>
          <p:cNvPicPr>
            <a:picLocks noChangeAspect="1"/>
          </p:cNvPicPr>
          <p:nvPr/>
        </p:nvPicPr>
        <p:blipFill>
          <a:blip r:embed="rId3"/>
          <a:stretch>
            <a:fillRect/>
          </a:stretch>
        </p:blipFill>
        <p:spPr>
          <a:xfrm>
            <a:off x="4442297" y="666750"/>
            <a:ext cx="4409872" cy="3007421"/>
          </a:xfrm>
          <a:prstGeom prst="rect">
            <a:avLst/>
          </a:prstGeom>
        </p:spPr>
      </p:pic>
      <p:sp>
        <p:nvSpPr>
          <p:cNvPr id="6" name="Rectangle 5">
            <a:extLst>
              <a:ext uri="{FF2B5EF4-FFF2-40B4-BE49-F238E27FC236}">
                <a16:creationId xmlns:a16="http://schemas.microsoft.com/office/drawing/2014/main" id="{73146A33-3C94-E645-8F26-B12B6B01AB5A}"/>
              </a:ext>
            </a:extLst>
          </p:cNvPr>
          <p:cNvSpPr/>
          <p:nvPr/>
        </p:nvSpPr>
        <p:spPr>
          <a:xfrm>
            <a:off x="76200" y="3595181"/>
            <a:ext cx="4017062"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σ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(instructor ⨯ teaches) </a:t>
            </a:r>
          </a:p>
        </p:txBody>
      </p:sp>
      <p:sp>
        <p:nvSpPr>
          <p:cNvPr id="7" name="Rectangle 6">
            <a:extLst>
              <a:ext uri="{FF2B5EF4-FFF2-40B4-BE49-F238E27FC236}">
                <a16:creationId xmlns:a16="http://schemas.microsoft.com/office/drawing/2014/main" id="{0AED5EB0-44F1-2340-868D-62243B3D6792}"/>
              </a:ext>
            </a:extLst>
          </p:cNvPr>
          <p:cNvSpPr/>
          <p:nvPr/>
        </p:nvSpPr>
        <p:spPr>
          <a:xfrm>
            <a:off x="5715000" y="3595181"/>
            <a:ext cx="2169889"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 teaches</a:t>
            </a:r>
          </a:p>
        </p:txBody>
      </p:sp>
      <p:sp>
        <p:nvSpPr>
          <p:cNvPr id="8" name="Rectangle 7">
            <a:extLst>
              <a:ext uri="{FF2B5EF4-FFF2-40B4-BE49-F238E27FC236}">
                <a16:creationId xmlns:a16="http://schemas.microsoft.com/office/drawing/2014/main" id="{1ACC42D6-C282-F840-88CF-2F4E18FC3584}"/>
              </a:ext>
            </a:extLst>
          </p:cNvPr>
          <p:cNvSpPr/>
          <p:nvPr/>
        </p:nvSpPr>
        <p:spPr>
          <a:xfrm>
            <a:off x="3008317" y="4081441"/>
            <a:ext cx="37028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&gt;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teaches</a:t>
            </a:r>
          </a:p>
        </p:txBody>
      </p:sp>
    </p:spTree>
    <p:extLst>
      <p:ext uri="{BB962C8B-B14F-4D97-AF65-F5344CB8AC3E}">
        <p14:creationId xmlns:p14="http://schemas.microsoft.com/office/powerpoint/2010/main" val="2144104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 (Cont.)</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524000" y="514350"/>
                <a:ext cx="5733098" cy="3617261"/>
              </a:xfrm>
            </p:spPr>
            <p:txBody>
              <a:bodyPr/>
              <a:lstStyle/>
              <a:p>
                <a:pPr>
                  <a:tabLst>
                    <a:tab pos="2362200" algn="ctr"/>
                  </a:tabLst>
                </a:pPr>
                <a:r>
                  <a:rPr lang="en-US" altLang="en-US" sz="1800" dirty="0"/>
                  <a:t>The </a:t>
                </a:r>
                <a:r>
                  <a:rPr lang="en-US" altLang="en-US" sz="1800" b="1" dirty="0"/>
                  <a:t>join </a:t>
                </a:r>
                <a:r>
                  <a:rPr lang="en-US" altLang="en-US" sz="1800" dirty="0"/>
                  <a:t>operation allows us to combine  a select operation and a  </a:t>
                </a:r>
                <a:r>
                  <a:rPr lang="en-US" altLang="en-US" sz="1800" b="1" dirty="0"/>
                  <a:t> </a:t>
                </a:r>
                <a:r>
                  <a:rPr lang="en-US" altLang="en-US" sz="1800" dirty="0"/>
                  <a:t>Cartesian-Product  operation into a single operation.</a:t>
                </a:r>
              </a:p>
              <a:p>
                <a:pPr>
                  <a:tabLst>
                    <a:tab pos="2362200" algn="ctr"/>
                  </a:tabLst>
                </a:pPr>
                <a:r>
                  <a:rPr lang="en-US" altLang="en-US" sz="1800" dirty="0"/>
                  <a:t>Consider relations </a:t>
                </a:r>
                <a:r>
                  <a:rPr lang="en-US" altLang="en-US" sz="1800" i="1" dirty="0"/>
                  <a:t>r </a:t>
                </a:r>
                <a:r>
                  <a:rPr lang="en-US" altLang="en-US" sz="1800" dirty="0"/>
                  <a:t>(</a:t>
                </a:r>
                <a:r>
                  <a:rPr lang="en-US" altLang="en-US" sz="1800" i="1" dirty="0"/>
                  <a:t>R</a:t>
                </a:r>
                <a:r>
                  <a:rPr lang="en-US" altLang="en-US" sz="1800" dirty="0"/>
                  <a:t>) and </a:t>
                </a:r>
                <a:r>
                  <a:rPr lang="en-US" altLang="en-US" sz="1800" i="1" dirty="0"/>
                  <a:t> s </a:t>
                </a:r>
                <a:r>
                  <a:rPr lang="en-US" altLang="en-US" sz="1800" dirty="0"/>
                  <a:t>(</a:t>
                </a:r>
                <a:r>
                  <a:rPr lang="en-US" altLang="en-US" sz="1800" i="1" dirty="0"/>
                  <a:t>S</a:t>
                </a:r>
                <a:r>
                  <a:rPr lang="en-US" altLang="en-US" sz="1800" dirty="0"/>
                  <a:t>)</a:t>
                </a:r>
              </a:p>
              <a:p>
                <a:r>
                  <a:rPr lang="en-US" altLang="en-US" sz="1800" dirty="0"/>
                  <a:t>Let  “theta” be a predicate on attributes in the schema R “union” S. The join operation  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oMath>
                </a14:m>
                <a:r>
                  <a:rPr lang="en-US" altLang="en-US" sz="1800" dirty="0"/>
                  <a:t> s is defined as follows:</a:t>
                </a:r>
              </a:p>
              <a:p>
                <a:pPr>
                  <a:buNone/>
                </a:pPr>
                <a:r>
                  <a:rPr lang="en-US" altLang="en-US" sz="1800" i="1" dirty="0">
                    <a:sym typeface="Symbol" panose="05050102010706020507" pitchFamily="18" charset="2"/>
                  </a:rPr>
                  <a:t>       </a:t>
                </a:r>
                <a:r>
                  <a:rPr lang="en-US" altLang="en-US" sz="1800" dirty="0"/>
                  <a:t>         </a:t>
                </a:r>
                <a14:m>
                  <m:oMath xmlns:m="http://schemas.openxmlformats.org/officeDocument/2006/math">
                    <m:r>
                      <a:rPr lang="en-US" sz="1800" i="1">
                        <a:latin typeface="Cambria Math" panose="02040503050406030204" pitchFamily="18" charset="0"/>
                      </a:rPr>
                      <m:t>𝑟</m:t>
                    </m:r>
                    <m:sSub>
                      <m:sSubPr>
                        <m:ctrlPr>
                          <a:rPr lang="en-US" sz="1800" i="1" smtClean="0">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𝜃</m:t>
                        </m:r>
                      </m:sub>
                    </m:sSub>
                    <m:r>
                      <a:rPr lang="en-US" sz="1800" b="0" i="1" smtClean="0">
                        <a:latin typeface="Cambria Math" panose="02040503050406030204" pitchFamily="18" charset="0"/>
                      </a:rPr>
                      <m:t> </m:t>
                    </m:r>
                    <m:r>
                      <a:rPr lang="en-US" sz="1800" i="1">
                        <a:latin typeface="Cambria Math" panose="02040503050406030204" pitchFamily="18" charset="0"/>
                      </a:rPr>
                      <m:t>(</m:t>
                    </m:r>
                    <m:r>
                      <a:rPr lang="en-US" sz="1800" i="1">
                        <a:latin typeface="Cambria Math" panose="02040503050406030204" pitchFamily="18" charset="0"/>
                      </a:rPr>
                      <m:t>𝑟</m:t>
                    </m:r>
                    <m:r>
                      <a:rPr lang="en-US" sz="1800" i="1">
                        <a:latin typeface="Cambria Math" panose="02040503050406030204" pitchFamily="18" charset="0"/>
                      </a:rPr>
                      <m:t> × </m:t>
                    </m:r>
                    <m:r>
                      <a:rPr lang="en-US" sz="1800" i="1">
                        <a:latin typeface="Cambria Math" panose="02040503050406030204" pitchFamily="18" charset="0"/>
                      </a:rPr>
                      <m:t>𝑠</m:t>
                    </m:r>
                    <m:r>
                      <a:rPr lang="en-US" sz="1800" i="1">
                        <a:latin typeface="Cambria Math" panose="02040503050406030204" pitchFamily="18" charset="0"/>
                      </a:rPr>
                      <m:t>)</m:t>
                    </m:r>
                  </m:oMath>
                </a14:m>
                <a:endParaRPr lang="en-US" altLang="ja-JP" sz="1800" dirty="0">
                  <a:sym typeface="Symbol" panose="05050102010706020507" pitchFamily="18" charset="2"/>
                </a:endParaRPr>
              </a:p>
              <a:p>
                <a:pPr>
                  <a:buNone/>
                </a:pPr>
                <a:r>
                  <a:rPr lang="en-US" altLang="ja-JP" sz="900" dirty="0">
                    <a:sym typeface="Symbol" panose="05050102010706020507" pitchFamily="18" charset="2"/>
                  </a:rPr>
                  <a:t> </a:t>
                </a:r>
              </a:p>
              <a:p>
                <a:r>
                  <a:rPr lang="en-US" altLang="ja-JP" sz="1800" dirty="0">
                    <a:sym typeface="Symbol" panose="05050102010706020507" pitchFamily="18" charset="2"/>
                  </a:rPr>
                  <a:t>Thus</a:t>
                </a:r>
              </a:p>
              <a:p>
                <a:pPr marL="0" indent="0">
                  <a:buNone/>
                </a:pPr>
                <a:r>
                  <a:rPr lang="en-US" altLang="en-US" sz="1800" i="1" dirty="0">
                    <a:sym typeface="Symbol" panose="05050102010706020507" pitchFamily="18" charset="2"/>
                  </a:rPr>
                  <a:t>                  </a:t>
                </a:r>
                <a:r>
                  <a:rPr lang="en-US" altLang="en-US" sz="1800" dirty="0">
                    <a:sym typeface="Symbol" panose="05050102010706020507" pitchFamily="18" charset="2"/>
                  </a:rPr>
                  <a:t> </a:t>
                </a:r>
                <a:r>
                  <a:rPr lang="en-US" altLang="en-US" sz="1800" i="1" baseline="-25000" dirty="0">
                    <a:sym typeface="Symbol" panose="05050102010706020507" pitchFamily="18" charset="2"/>
                  </a:rPr>
                  <a:t>instructor.id =  teaches.id</a:t>
                </a:r>
                <a:r>
                  <a:rPr lang="en-US" altLang="ja-JP" sz="1800" i="1" baseline="-25000" dirty="0">
                    <a:sym typeface="Symbol" panose="05050102010706020507" pitchFamily="18" charset="2"/>
                  </a:rPr>
                  <a:t> </a:t>
                </a:r>
                <a:r>
                  <a:rPr lang="en-US" altLang="ja-JP" sz="1800" dirty="0">
                    <a:sym typeface="Symbol" panose="05050102010706020507" pitchFamily="18" charset="2"/>
                  </a:rPr>
                  <a:t>(</a:t>
                </a:r>
                <a:r>
                  <a:rPr lang="en-US" altLang="ja-JP" sz="1800" i="1" dirty="0">
                    <a:sym typeface="Symbol" panose="05050102010706020507" pitchFamily="18" charset="2"/>
                  </a:rPr>
                  <a:t>instructor  </a:t>
                </a:r>
                <a:r>
                  <a:rPr lang="en-US" altLang="ja-JP" sz="1800" dirty="0">
                    <a:sym typeface="Symbol" panose="05050102010706020507" pitchFamily="18" charset="2"/>
                  </a:rPr>
                  <a:t>x</a:t>
                </a:r>
                <a:r>
                  <a:rPr lang="en-US" altLang="ja-JP" sz="1800" i="1" dirty="0">
                    <a:sym typeface="Symbol" panose="05050102010706020507" pitchFamily="18" charset="2"/>
                  </a:rPr>
                  <a:t> teaches </a:t>
                </a:r>
                <a:r>
                  <a:rPr lang="en-US" altLang="ja-JP" sz="1800" dirty="0">
                    <a:sym typeface="Symbol" panose="05050102010706020507" pitchFamily="18" charset="2"/>
                  </a:rPr>
                  <a:t>))</a:t>
                </a:r>
              </a:p>
              <a:p>
                <a:pPr marL="0" indent="0">
                  <a:buNone/>
                </a:pPr>
                <a:r>
                  <a:rPr lang="en-US" altLang="ja-JP" sz="900" dirty="0">
                    <a:sym typeface="Symbol" panose="05050102010706020507" pitchFamily="18" charset="2"/>
                  </a:rPr>
                  <a:t> </a:t>
                </a:r>
              </a:p>
              <a:p>
                <a:r>
                  <a:rPr lang="en-US" altLang="ja-JP" sz="1800" dirty="0">
                    <a:sym typeface="Symbol" panose="05050102010706020507" pitchFamily="18" charset="2"/>
                  </a:rPr>
                  <a:t>Can equivalently be written as </a:t>
                </a:r>
              </a:p>
              <a:p>
                <a:pPr>
                  <a:buNone/>
                </a:pPr>
                <a:r>
                  <a:rPr lang="en-US" altLang="en-US" sz="1800" i="1" dirty="0">
                    <a:sym typeface="Symbol" panose="05050102010706020507" pitchFamily="18" charset="2"/>
                  </a:rPr>
                  <a:t>                 instructor</a:t>
                </a:r>
                <a:r>
                  <a:rPr lang="en-US" altLang="en-US" sz="1800" dirty="0">
                    <a:sym typeface="Symbol" panose="05050102010706020507" pitchFamily="18" charset="2"/>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 </m:t>
                        </m:r>
                      </m:sub>
                    </m:sSub>
                  </m:oMath>
                </a14:m>
                <a:r>
                  <a:rPr lang="en-US" sz="1800" i="1" baseline="-25000" dirty="0"/>
                  <a:t>Instructor.id = teaches.id</a:t>
                </a:r>
                <a:r>
                  <a:rPr lang="en-US" sz="1800" baseline="-25000" dirty="0"/>
                  <a:t> </a:t>
                </a:r>
                <a:r>
                  <a:rPr lang="en-US" sz="1800" i="1" dirty="0"/>
                  <a:t>teaches</a:t>
                </a:r>
                <a:r>
                  <a:rPr lang="en-US" sz="1800" dirty="0"/>
                  <a:t>.</a:t>
                </a:r>
              </a:p>
              <a:p>
                <a:pPr>
                  <a:buNone/>
                </a:pPr>
                <a:endParaRPr lang="en-US" altLang="ja-JP" sz="1800"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524000" y="514350"/>
                <a:ext cx="5733098" cy="3617261"/>
              </a:xfrm>
              <a:blipFill>
                <a:blip r:embed="rId3"/>
                <a:stretch>
                  <a:fillRect l="-887" t="-1053" b="-24912"/>
                </a:stretch>
              </a:blipFill>
            </p:spPr>
            <p:txBody>
              <a:bodyPr/>
              <a:lstStyle/>
              <a:p>
                <a:r>
                  <a:rPr lang="en-US">
                    <a:noFill/>
                  </a:rPr>
                  <a:t> </a:t>
                </a:r>
              </a:p>
            </p:txBody>
          </p:sp>
        </mc:Fallback>
      </mc:AlternateContent>
    </p:spTree>
    <p:extLst>
      <p:ext uri="{BB962C8B-B14F-4D97-AF65-F5344CB8AC3E}">
        <p14:creationId xmlns:p14="http://schemas.microsoft.com/office/powerpoint/2010/main" val="2451283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B936-4BF3-D3B5-D2C1-750131A880D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B166258-51FF-3291-9771-B0ACD838A312}"/>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813392D1-50D9-DACF-051A-6C1D041E266E}"/>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218787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A7B7-F29B-B9CB-CCF3-EC65AC20A475}"/>
            </a:ext>
          </a:extLst>
        </p:cNvPr>
        <p:cNvGrpSpPr/>
        <p:nvPr/>
      </p:nvGrpSpPr>
      <p:grpSpPr>
        <a:xfrm>
          <a:off x="0" y="0"/>
          <a:ext cx="0" cy="0"/>
          <a:chOff x="0" y="0"/>
          <a:chExt cx="0" cy="0"/>
        </a:xfrm>
      </p:grpSpPr>
      <p:sp>
        <p:nvSpPr>
          <p:cNvPr id="375810" name="Rectangle 2">
            <a:extLst>
              <a:ext uri="{FF2B5EF4-FFF2-40B4-BE49-F238E27FC236}">
                <a16:creationId xmlns:a16="http://schemas.microsoft.com/office/drawing/2014/main" id="{24DCF0EE-0D88-EB85-3FBF-94A3B784CF52}"/>
              </a:ext>
            </a:extLst>
          </p:cNvPr>
          <p:cNvSpPr>
            <a:spLocks noGrp="1" noChangeArrowheads="1"/>
          </p:cNvSpPr>
          <p:nvPr>
            <p:ph type="title"/>
          </p:nvPr>
        </p:nvSpPr>
        <p:spPr/>
        <p:txBody>
          <a:bodyPr/>
          <a:lstStyle/>
          <a:p>
            <a:r>
              <a:rPr lang="en-US" altLang="en-US" dirty="0"/>
              <a:t>History</a:t>
            </a:r>
          </a:p>
        </p:txBody>
      </p:sp>
      <p:sp>
        <p:nvSpPr>
          <p:cNvPr id="6146" name="Rectangle 3">
            <a:extLst>
              <a:ext uri="{FF2B5EF4-FFF2-40B4-BE49-F238E27FC236}">
                <a16:creationId xmlns:a16="http://schemas.microsoft.com/office/drawing/2014/main" id="{32E0BFCC-0491-DD68-BBDE-95AA0299426A}"/>
              </a:ext>
            </a:extLst>
          </p:cNvPr>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488843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ACAD-A039-95E8-935A-8FCC9250AF9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D3CFF95A-A1C7-B51C-C7CF-9F216D343A17}"/>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BA10C850-A4AF-5CE9-6B55-EB190D4EF02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27722011-1AC0-ACE3-94D0-251D4DC5AC49}"/>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2971250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9FF64-978B-D9BD-5E3A-AA68E53A6E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38B2B-912D-75FC-5D3F-3B3029194AFF}"/>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8BAEC268-0286-F442-6705-61D24399A0F6}"/>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37DE4AEF-006C-F2B3-7811-0A15D7C3B46E}"/>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1818895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3F00B-2E10-DB17-9141-BBBE318AE27C}"/>
            </a:ext>
          </a:extLst>
        </p:cNvPr>
        <p:cNvGrpSpPr/>
        <p:nvPr/>
      </p:nvGrpSpPr>
      <p:grpSpPr>
        <a:xfrm>
          <a:off x="0" y="0"/>
          <a:ext cx="0" cy="0"/>
          <a:chOff x="0" y="0"/>
          <a:chExt cx="0" cy="0"/>
        </a:xfrm>
      </p:grpSpPr>
      <p:sp>
        <p:nvSpPr>
          <p:cNvPr id="388098" name="Rectangle 2">
            <a:extLst>
              <a:ext uri="{FF2B5EF4-FFF2-40B4-BE49-F238E27FC236}">
                <a16:creationId xmlns:a16="http://schemas.microsoft.com/office/drawing/2014/main" id="{627AD720-6E75-9426-6449-88152EAFD712}"/>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a:extLst>
              <a:ext uri="{FF2B5EF4-FFF2-40B4-BE49-F238E27FC236}">
                <a16:creationId xmlns:a16="http://schemas.microsoft.com/office/drawing/2014/main" id="{4265B91A-00FD-E038-ABAD-BD6141794D56}"/>
              </a:ext>
            </a:extLst>
          </p:cNvPr>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B035C52B-5569-D275-96BF-7DF3AE05B4A4}"/>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9077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18D1-04E6-98E3-C61B-731C486A859D}"/>
            </a:ext>
          </a:extLst>
        </p:cNvPr>
        <p:cNvGrpSpPr/>
        <p:nvPr/>
      </p:nvGrpSpPr>
      <p:grpSpPr>
        <a:xfrm>
          <a:off x="0" y="0"/>
          <a:ext cx="0" cy="0"/>
          <a:chOff x="0" y="0"/>
          <a:chExt cx="0" cy="0"/>
        </a:xfrm>
      </p:grpSpPr>
      <p:sp>
        <p:nvSpPr>
          <p:cNvPr id="390146" name="Rectangle 2">
            <a:extLst>
              <a:ext uri="{FF2B5EF4-FFF2-40B4-BE49-F238E27FC236}">
                <a16:creationId xmlns:a16="http://schemas.microsoft.com/office/drawing/2014/main" id="{DE374DAC-0CAD-AD70-E018-F6BBDE7A826F}"/>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a:extLst>
              <a:ext uri="{FF2B5EF4-FFF2-40B4-BE49-F238E27FC236}">
                <a16:creationId xmlns:a16="http://schemas.microsoft.com/office/drawing/2014/main" id="{545DDD79-FC31-2641-BB2E-93C338E7E843}"/>
              </a:ext>
            </a:extLst>
          </p:cNvPr>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8974024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0EC92-B3B0-DBD3-FEBC-B7A40ED5C502}"/>
            </a:ext>
          </a:extLst>
        </p:cNvPr>
        <p:cNvGrpSpPr/>
        <p:nvPr/>
      </p:nvGrpSpPr>
      <p:grpSpPr>
        <a:xfrm>
          <a:off x="0" y="0"/>
          <a:ext cx="0" cy="0"/>
          <a:chOff x="0" y="0"/>
          <a:chExt cx="0" cy="0"/>
        </a:xfrm>
      </p:grpSpPr>
      <p:sp>
        <p:nvSpPr>
          <p:cNvPr id="392194" name="Rectangle 2">
            <a:extLst>
              <a:ext uri="{FF2B5EF4-FFF2-40B4-BE49-F238E27FC236}">
                <a16:creationId xmlns:a16="http://schemas.microsoft.com/office/drawing/2014/main" id="{E7F85A73-9063-5891-DD5A-6AEE2C829456}"/>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a:extLst>
              <a:ext uri="{FF2B5EF4-FFF2-40B4-BE49-F238E27FC236}">
                <a16:creationId xmlns:a16="http://schemas.microsoft.com/office/drawing/2014/main" id="{0EC13296-024B-A5E2-18C7-50B7C406364E}"/>
              </a:ext>
            </a:extLst>
          </p:cNvPr>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42685885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2AFB-B2FA-CDB0-13C2-CA57D1F717DE}"/>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ED3166E3-B944-4BE4-F977-D110A7709683}"/>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a:extLst>
              <a:ext uri="{FF2B5EF4-FFF2-40B4-BE49-F238E27FC236}">
                <a16:creationId xmlns:a16="http://schemas.microsoft.com/office/drawing/2014/main" id="{DA5C0372-84A4-D24D-6083-99253AB3BCDA}"/>
              </a:ext>
            </a:extLst>
          </p:cNvPr>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95873364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6D8E-11D7-DCF9-6A06-A75AADEA1317}"/>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1261268C-3BB8-1751-632E-0BEB18C98CF1}"/>
              </a:ext>
            </a:extLst>
          </p:cNvPr>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a:extLst>
              <a:ext uri="{FF2B5EF4-FFF2-40B4-BE49-F238E27FC236}">
                <a16:creationId xmlns:a16="http://schemas.microsoft.com/office/drawing/2014/main" id="{4A94986A-C414-4078-2343-E5A5F4D042D5}"/>
              </a:ext>
            </a:extLst>
          </p:cNvPr>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2759754560"/>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C3BA-244C-7E93-0B83-9B8A710B67F0}"/>
            </a:ext>
          </a:extLst>
        </p:cNvPr>
        <p:cNvGrpSpPr/>
        <p:nvPr/>
      </p:nvGrpSpPr>
      <p:grpSpPr>
        <a:xfrm>
          <a:off x="0" y="0"/>
          <a:ext cx="0" cy="0"/>
          <a:chOff x="0" y="0"/>
          <a:chExt cx="0" cy="0"/>
        </a:xfrm>
      </p:grpSpPr>
      <p:sp>
        <p:nvSpPr>
          <p:cNvPr id="396290" name="Rectangle 2">
            <a:extLst>
              <a:ext uri="{FF2B5EF4-FFF2-40B4-BE49-F238E27FC236}">
                <a16:creationId xmlns:a16="http://schemas.microsoft.com/office/drawing/2014/main" id="{8085D300-3A15-7679-611B-4C95040E15EB}"/>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a:extLst>
              <a:ext uri="{FF2B5EF4-FFF2-40B4-BE49-F238E27FC236}">
                <a16:creationId xmlns:a16="http://schemas.microsoft.com/office/drawing/2014/main" id="{4CDD0160-A851-9186-E1CF-B86ADA62AEE3}"/>
              </a:ext>
            </a:extLst>
          </p:cNvPr>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332564216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8EA96FA-42F9-F981-39D9-24BDF7AB6E79}"/>
            </a:ext>
          </a:extLst>
        </p:cNvPr>
        <p:cNvGrpSpPr/>
        <p:nvPr/>
      </p:nvGrpSpPr>
      <p:grpSpPr>
        <a:xfrm>
          <a:off x="0" y="0"/>
          <a:ext cx="0" cy="0"/>
          <a:chOff x="0" y="0"/>
          <a:chExt cx="0" cy="0"/>
        </a:xfrm>
      </p:grpSpPr>
      <p:sp>
        <p:nvSpPr>
          <p:cNvPr id="398338" name="Rectangle 2">
            <a:extLst>
              <a:ext uri="{FF2B5EF4-FFF2-40B4-BE49-F238E27FC236}">
                <a16:creationId xmlns:a16="http://schemas.microsoft.com/office/drawing/2014/main" id="{C031F815-CEE5-02AE-7C87-8D799A445411}"/>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a:extLst>
              <a:ext uri="{FF2B5EF4-FFF2-40B4-BE49-F238E27FC236}">
                <a16:creationId xmlns:a16="http://schemas.microsoft.com/office/drawing/2014/main" id="{1AD30137-F656-DB46-0C60-6E4CF92E4971}"/>
              </a:ext>
            </a:extLst>
          </p:cNvPr>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218153607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TAs – </a:t>
            </a:r>
          </a:p>
          <a:p>
            <a:pPr lvl="1"/>
            <a:r>
              <a:rPr lang="en-US" dirty="0"/>
              <a:t>We should have a complete set of TAs by the weekend.</a:t>
            </a:r>
          </a:p>
          <a:p>
            <a:pPr lvl="1"/>
            <a:r>
              <a:rPr lang="en-US" dirty="0"/>
              <a:t>I will be meeting with them to setup </a:t>
            </a:r>
            <a:r>
              <a:rPr lang="en-US" dirty="0" err="1"/>
              <a:t>GradeScope</a:t>
            </a:r>
            <a:r>
              <a:rPr lang="en-US" dirty="0"/>
              <a:t> and submission for HW 0. </a:t>
            </a:r>
          </a:p>
          <a:p>
            <a:r>
              <a:rPr lang="en-US" dirty="0"/>
              <a:t>Grading</a:t>
            </a:r>
          </a:p>
          <a:p>
            <a:pPr lvl="1"/>
            <a:r>
              <a:rPr lang="en-US" dirty="0"/>
              <a:t>Grading will be on a scale of 0 to 100 points.</a:t>
            </a:r>
          </a:p>
          <a:p>
            <a:pPr lvl="1"/>
            <a:r>
              <a:rPr lang="en-US" dirty="0"/>
              <a:t>Exams</a:t>
            </a:r>
          </a:p>
          <a:p>
            <a:pPr lvl="2"/>
            <a:r>
              <a:rPr lang="en-US" dirty="0"/>
              <a:t>In class midterm is 25 points (2024-OCT-18). Probably not full lecture time.</a:t>
            </a:r>
          </a:p>
          <a:p>
            <a:pPr lvl="2"/>
            <a:r>
              <a:rPr lang="en-US" dirty="0"/>
              <a:t>Final exam is in classroom on scheduled date and is 50 points.</a:t>
            </a:r>
          </a:p>
          <a:p>
            <a:pPr lvl="1"/>
            <a:r>
              <a:rPr lang="en-US" dirty="0"/>
              <a:t>Homework</a:t>
            </a:r>
          </a:p>
          <a:p>
            <a:pPr lvl="2"/>
            <a:r>
              <a:rPr lang="en-US" dirty="0"/>
              <a:t>There will be 5 homework assignments, each worth 5 points.</a:t>
            </a:r>
          </a:p>
          <a:p>
            <a:pPr lvl="2"/>
            <a:r>
              <a:rPr lang="en-US" dirty="0"/>
              <a:t>These will be a combination of written questions and code/practical tasks.</a:t>
            </a:r>
          </a:p>
          <a:p>
            <a:pPr lvl="2"/>
            <a:r>
              <a:rPr lang="en-US" dirty="0"/>
              <a:t>After the 5 homework assignments, you will have completed a small project.</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5F17AE2-C8E7-AD8F-A294-3BABD3ED8693}"/>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9A5501FA-6154-3EBC-7E47-E397EF6903F9}"/>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a:extLst>
              <a:ext uri="{FF2B5EF4-FFF2-40B4-BE49-F238E27FC236}">
                <a16:creationId xmlns:a16="http://schemas.microsoft.com/office/drawing/2014/main" id="{30CEDDC4-DFCB-FE13-1069-3C1F30C95D05}"/>
              </a:ext>
            </a:extLst>
          </p:cNvPr>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0066898"/>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7709-94FA-1696-4A63-B8714531471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F65B8D1D-697F-149A-90BC-1A6E677B7243}"/>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716508FF-8A7D-B1A3-FEB0-B44C6B1AD90E}"/>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BFB6E9EC-102B-D52F-EA42-7CBD56CA0EF0}"/>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40460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B252-5A44-89B7-6495-270757DBABB6}"/>
            </a:ext>
          </a:extLst>
        </p:cNvPr>
        <p:cNvGrpSpPr/>
        <p:nvPr/>
      </p:nvGrpSpPr>
      <p:grpSpPr>
        <a:xfrm>
          <a:off x="0" y="0"/>
          <a:ext cx="0" cy="0"/>
          <a:chOff x="0" y="0"/>
          <a:chExt cx="0" cy="0"/>
        </a:xfrm>
      </p:grpSpPr>
      <p:sp>
        <p:nvSpPr>
          <p:cNvPr id="379906" name="Rectangle 2">
            <a:extLst>
              <a:ext uri="{FF2B5EF4-FFF2-40B4-BE49-F238E27FC236}">
                <a16:creationId xmlns:a16="http://schemas.microsoft.com/office/drawing/2014/main" id="{20A217CD-4BDA-2A21-659F-E4ECC1798F04}"/>
              </a:ext>
            </a:extLst>
          </p:cNvPr>
          <p:cNvSpPr>
            <a:spLocks noGrp="1" noChangeArrowheads="1"/>
          </p:cNvSpPr>
          <p:nvPr>
            <p:ph type="title"/>
          </p:nvPr>
        </p:nvSpPr>
        <p:spPr/>
        <p:txBody>
          <a:bodyPr/>
          <a:lstStyle/>
          <a:p>
            <a:r>
              <a:rPr lang="en-US" altLang="en-US" dirty="0"/>
              <a:t>Create Table Construct</a:t>
            </a:r>
          </a:p>
        </p:txBody>
      </p:sp>
      <p:sp>
        <p:nvSpPr>
          <p:cNvPr id="9218" name="Rectangle 3">
            <a:extLst>
              <a:ext uri="{FF2B5EF4-FFF2-40B4-BE49-F238E27FC236}">
                <a16:creationId xmlns:a16="http://schemas.microsoft.com/office/drawing/2014/main" id="{39F6E5F8-6539-BAD7-A795-C84F1FB02C5C}"/>
              </a:ext>
            </a:extLst>
          </p:cNvPr>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29333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NULL is an extremely important concept.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CD8995-5884-254F-7863-268583CA79A3}"/>
              </a:ext>
            </a:extLst>
          </p:cNvPr>
          <p:cNvSpPr>
            <a:spLocks noGrp="1"/>
          </p:cNvSpPr>
          <p:nvPr>
            <p:ph idx="1"/>
          </p:nvPr>
        </p:nvSpPr>
        <p:spPr>
          <a:xfrm>
            <a:off x="152400" y="742950"/>
            <a:ext cx="8839200" cy="4038600"/>
          </a:xfrm>
        </p:spPr>
        <p:txBody>
          <a:bodyPr/>
          <a:lstStyle/>
          <a:p>
            <a:pPr marL="0" indent="0" algn="l">
              <a:buNone/>
            </a:pPr>
            <a:r>
              <a:rPr lang="en-US" sz="1600" b="1" i="0" dirty="0">
                <a:solidFill>
                  <a:srgbClr val="555555"/>
                </a:solidFill>
                <a:effectLst/>
                <a:latin typeface="proxima-nova"/>
              </a:rPr>
              <a:t>Student Exams</a:t>
            </a:r>
          </a:p>
          <a:p>
            <a:pPr marL="0" indent="0" algn="l">
              <a:buNone/>
            </a:pPr>
            <a:r>
              <a:rPr lang="en-US" sz="1600" b="0" i="0" dirty="0">
                <a:solidFill>
                  <a:srgbClr val="555555"/>
                </a:solidFill>
                <a:effectLst/>
                <a:latin typeface="proxima-nova"/>
              </a:rPr>
              <a:t>Final examinations are given at the end of each term. The Projected University Examination Schedule provides a tentative guide to final examinations and is available </a:t>
            </a:r>
            <a:r>
              <a:rPr lang="en-US" sz="1600" b="1" i="0" u="sng" dirty="0">
                <a:solidFill>
                  <a:srgbClr val="2C6BAC"/>
                </a:solidFill>
                <a:effectLst/>
                <a:latin typeface="proxima-nova"/>
                <a:hlinkClick r:id="rId2"/>
              </a:rPr>
              <a:t>online</a:t>
            </a:r>
            <a:r>
              <a:rPr lang="en-US" sz="1600" b="0" i="0" dirty="0">
                <a:solidFill>
                  <a:srgbClr val="555555"/>
                </a:solidFill>
                <a:effectLst/>
                <a:latin typeface="proxima-nova"/>
              </a:rPr>
              <a:t>.</a:t>
            </a:r>
          </a:p>
          <a:p>
            <a:pPr marL="0" indent="0" algn="l">
              <a:buNone/>
            </a:pPr>
            <a:r>
              <a:rPr lang="en-US" sz="1600" b="0" i="0" dirty="0">
                <a:solidFill>
                  <a:srgbClr val="555555"/>
                </a:solidFill>
                <a:effectLst/>
                <a:latin typeface="proxima-nova"/>
              </a:rPr>
              <a:t>Projected and Final Exam dates may include Religious Holidays for some students. NYS Education Law §224-A mandates that faculty make available an opportunity to make up any examination missed because of religious beliefs. To facilitate the preparation of makeup exams, students intending to be absent to observe any of these holidays must notify the instructor by October 15 in the fall semester and February 15 in the spring semester.</a:t>
            </a:r>
          </a:p>
          <a:p>
            <a:pPr marL="0" indent="0" algn="l">
              <a:buNone/>
            </a:pPr>
            <a:r>
              <a:rPr lang="en-US" sz="1600" b="0" i="0" dirty="0">
                <a:solidFill>
                  <a:srgbClr val="555555"/>
                </a:solidFill>
                <a:effectLst/>
                <a:highlight>
                  <a:srgbClr val="FFFF00"/>
                </a:highlight>
                <a:latin typeface="proxima-nova"/>
              </a:rPr>
              <a:t>The definitive schedule of final examinations is usually available in early to mid November for the fall term</a:t>
            </a:r>
            <a:r>
              <a:rPr lang="en-US" sz="1600" b="0" i="0" dirty="0">
                <a:solidFill>
                  <a:srgbClr val="555555"/>
                </a:solidFill>
                <a:effectLst/>
                <a:latin typeface="proxima-nova"/>
              </a:rPr>
              <a:t> and early to mid April for the spring term. Exams are scheduled according to a University-wide </a:t>
            </a:r>
            <a:r>
              <a:rPr lang="en-US" sz="1600" b="1" i="0" u="sng" dirty="0">
                <a:solidFill>
                  <a:srgbClr val="2C6BAC"/>
                </a:solidFill>
                <a:effectLst/>
                <a:latin typeface="proxima-nova"/>
                <a:hlinkClick r:id="rId3"/>
              </a:rPr>
              <a:t>Final Exam Schedule</a:t>
            </a:r>
            <a:r>
              <a:rPr lang="en-US" sz="1600" b="0" i="0" dirty="0">
                <a:solidFill>
                  <a:srgbClr val="555555"/>
                </a:solidFill>
                <a:effectLst/>
                <a:latin typeface="proxima-nova"/>
              </a:rPr>
              <a:t> available shortly after midterms. Prior to its availability, students and faculty should consult the </a:t>
            </a:r>
            <a:r>
              <a:rPr lang="en-US" sz="1600" b="1" i="0" u="sng" dirty="0">
                <a:solidFill>
                  <a:srgbClr val="2C6BAC"/>
                </a:solidFill>
                <a:effectLst/>
                <a:latin typeface="proxima-nova"/>
                <a:hlinkClick r:id="rId2"/>
              </a:rPr>
              <a:t>Projected Exam Schedule</a:t>
            </a:r>
            <a:r>
              <a:rPr lang="en-US" sz="1600" b="0" i="0" dirty="0">
                <a:solidFill>
                  <a:srgbClr val="555555"/>
                </a:solidFill>
                <a:effectLst/>
                <a:latin typeface="proxima-nova"/>
              </a:rPr>
              <a:t>. Students may access their individual exam schedule in Vergil by clicking on "Schedule," then "My Exam Schedule."</a:t>
            </a:r>
          </a:p>
          <a:p>
            <a:pPr marL="0" indent="0" algn="l">
              <a:buNone/>
            </a:pPr>
            <a:r>
              <a:rPr lang="en-US" sz="1600" b="0" i="0" dirty="0">
                <a:solidFill>
                  <a:srgbClr val="555555"/>
                </a:solidFill>
                <a:effectLst/>
                <a:latin typeface="proxima-nova"/>
              </a:rPr>
              <a:t>Students who have trouble locating a class on either list should contact the instructor to make sure the class has an exam.</a:t>
            </a:r>
          </a:p>
          <a:p>
            <a:pPr marL="0" indent="0">
              <a:buNone/>
            </a:pPr>
            <a:endParaRPr lang="en-US" sz="1600" dirty="0"/>
          </a:p>
        </p:txBody>
      </p:sp>
      <p:sp>
        <p:nvSpPr>
          <p:cNvPr id="3" name="Title 2">
            <a:extLst>
              <a:ext uri="{FF2B5EF4-FFF2-40B4-BE49-F238E27FC236}">
                <a16:creationId xmlns:a16="http://schemas.microsoft.com/office/drawing/2014/main" id="{E80CA965-D2FC-A5E5-0DD7-A26549A051D0}"/>
              </a:ext>
            </a:extLst>
          </p:cNvPr>
          <p:cNvSpPr>
            <a:spLocks noGrp="1"/>
          </p:cNvSpPr>
          <p:nvPr>
            <p:ph type="title"/>
          </p:nvPr>
        </p:nvSpPr>
        <p:spPr/>
        <p:txBody>
          <a:bodyPr/>
          <a:lstStyle/>
          <a:p>
            <a:r>
              <a:rPr lang="en-US" dirty="0"/>
              <a:t>Final Exam Schedule</a:t>
            </a:r>
          </a:p>
        </p:txBody>
      </p:sp>
      <p:sp>
        <p:nvSpPr>
          <p:cNvPr id="5" name="TextBox 4">
            <a:extLst>
              <a:ext uri="{FF2B5EF4-FFF2-40B4-BE49-F238E27FC236}">
                <a16:creationId xmlns:a16="http://schemas.microsoft.com/office/drawing/2014/main" id="{D29666C8-DE84-007B-7695-4829F646912E}"/>
              </a:ext>
            </a:extLst>
          </p:cNvPr>
          <p:cNvSpPr txBox="1"/>
          <p:nvPr/>
        </p:nvSpPr>
        <p:spPr>
          <a:xfrm>
            <a:off x="139148" y="444319"/>
            <a:ext cx="6934200" cy="369332"/>
          </a:xfrm>
          <a:prstGeom prst="rect">
            <a:avLst/>
          </a:prstGeom>
          <a:noFill/>
        </p:spPr>
        <p:txBody>
          <a:bodyPr wrap="square">
            <a:spAutoFit/>
          </a:bodyPr>
          <a:lstStyle/>
          <a:p>
            <a:r>
              <a:rPr lang="en-US" dirty="0"/>
              <a:t>https://</a:t>
            </a:r>
            <a:r>
              <a:rPr lang="en-US" dirty="0" err="1"/>
              <a:t>registrar.columbia.edu</a:t>
            </a:r>
            <a:r>
              <a:rPr lang="en-US" dirty="0"/>
              <a:t>/content/student-exams</a:t>
            </a:r>
          </a:p>
        </p:txBody>
      </p:sp>
    </p:spTree>
    <p:extLst>
      <p:ext uri="{BB962C8B-B14F-4D97-AF65-F5344CB8AC3E}">
        <p14:creationId xmlns:p14="http://schemas.microsoft.com/office/powerpoint/2010/main" val="4173222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82BC2-DA6D-F05D-6C24-43F18058838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830C3B8-F357-0C99-DA7A-775FBDFE13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F706FB2-35EA-4271-4925-60803C7D9A8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F662D0D-DAC7-974F-AD53-B23702D769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4318488-6B87-9C44-53E2-367A8B27F3C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Time for Some Hands On?</a:t>
            </a:r>
          </a:p>
        </p:txBody>
      </p:sp>
      <p:sp>
        <p:nvSpPr>
          <p:cNvPr id="9" name="TextBox 9">
            <a:extLst>
              <a:ext uri="{FF2B5EF4-FFF2-40B4-BE49-F238E27FC236}">
                <a16:creationId xmlns:a16="http://schemas.microsoft.com/office/drawing/2014/main" id="{D34CE0EC-35DF-5C37-92F7-B21E4B74050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81218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D068D-F4A8-424A-1587-AAFAC4185B9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9279592-A533-C084-5D83-1829EA807F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F97DFD4-F223-F62F-E59B-AA00E53A07A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117FA28-3B30-D418-57CB-A9A3D68E9A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05AC2B9-D70E-8000-152B-68F084EAA644}"/>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Homework </a:t>
            </a: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sym typeface="Wingdings" pitchFamily="2" charset="2"/>
              </a:rPr>
              <a:t> Incremental Project</a:t>
            </a:r>
            <a:endPar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989642FA-5CB7-531B-C38A-8B48137E24A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5587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3A99E-27A1-F8AA-539E-B4D6A047ED80}"/>
              </a:ext>
            </a:extLst>
          </p:cNvPr>
          <p:cNvSpPr>
            <a:spLocks noGrp="1"/>
          </p:cNvSpPr>
          <p:nvPr>
            <p:ph type="title"/>
          </p:nvPr>
        </p:nvSpPr>
        <p:spPr/>
        <p:txBody>
          <a:bodyPr/>
          <a:lstStyle/>
          <a:p>
            <a:r>
              <a:rPr lang="en-US" dirty="0"/>
              <a:t>HWs </a:t>
            </a:r>
            <a:r>
              <a:rPr lang="en-US" dirty="0">
                <a:sym typeface="Wingdings" pitchFamily="2" charset="2"/>
              </a:rPr>
              <a:t> Incremental Project</a:t>
            </a:r>
            <a:endParaRPr lang="en-US" dirty="0"/>
          </a:p>
        </p:txBody>
      </p:sp>
      <p:pic>
        <p:nvPicPr>
          <p:cNvPr id="4" name="Picture 3">
            <a:extLst>
              <a:ext uri="{FF2B5EF4-FFF2-40B4-BE49-F238E27FC236}">
                <a16:creationId xmlns:a16="http://schemas.microsoft.com/office/drawing/2014/main" id="{9611BB32-FB0F-9606-6F7D-AF2650F1A7DF}"/>
              </a:ext>
            </a:extLst>
          </p:cNvPr>
          <p:cNvPicPr>
            <a:picLocks noChangeAspect="1"/>
          </p:cNvPicPr>
          <p:nvPr/>
        </p:nvPicPr>
        <p:blipFill>
          <a:blip r:embed="rId2"/>
          <a:stretch>
            <a:fillRect/>
          </a:stretch>
        </p:blipFill>
        <p:spPr>
          <a:xfrm>
            <a:off x="76200" y="586401"/>
            <a:ext cx="6477000" cy="3816033"/>
          </a:xfrm>
          <a:prstGeom prst="rect">
            <a:avLst/>
          </a:prstGeom>
        </p:spPr>
      </p:pic>
      <p:sp>
        <p:nvSpPr>
          <p:cNvPr id="5" name="TextBox 4">
            <a:extLst>
              <a:ext uri="{FF2B5EF4-FFF2-40B4-BE49-F238E27FC236}">
                <a16:creationId xmlns:a16="http://schemas.microsoft.com/office/drawing/2014/main" id="{72B80163-BEEF-12D4-FA53-9A96A02B59B7}"/>
              </a:ext>
            </a:extLst>
          </p:cNvPr>
          <p:cNvSpPr txBox="1"/>
          <p:nvPr/>
        </p:nvSpPr>
        <p:spPr>
          <a:xfrm>
            <a:off x="6594687" y="742950"/>
            <a:ext cx="2497928" cy="3754874"/>
          </a:xfrm>
          <a:prstGeom prst="rect">
            <a:avLst/>
          </a:prstGeom>
          <a:noFill/>
        </p:spPr>
        <p:txBody>
          <a:bodyPr wrap="none" rtlCol="0">
            <a:spAutoFit/>
          </a:bodyPr>
          <a:lstStyle/>
          <a:p>
            <a:r>
              <a:rPr lang="en-US" sz="1400" dirty="0"/>
              <a:t>Programming track will build</a:t>
            </a:r>
            <a:br>
              <a:rPr lang="en-US" sz="1400" dirty="0"/>
            </a:br>
            <a:r>
              <a:rPr lang="en-US" sz="1400" dirty="0"/>
              <a:t>a simple, interactive web</a:t>
            </a:r>
            <a:br>
              <a:rPr lang="en-US" sz="1400" dirty="0"/>
            </a:br>
            <a:r>
              <a:rPr lang="en-US" sz="1400" dirty="0"/>
              <a:t>application.</a:t>
            </a:r>
          </a:p>
          <a:p>
            <a:endParaRPr lang="en-US" sz="1400" dirty="0"/>
          </a:p>
          <a:p>
            <a:r>
              <a:rPr lang="en-US" sz="1400" dirty="0"/>
              <a:t>Non-programming track will</a:t>
            </a:r>
            <a:br>
              <a:rPr lang="en-US" sz="1400" dirty="0"/>
            </a:br>
            <a:r>
              <a:rPr lang="en-US" sz="1400" dirty="0"/>
              <a:t>build a simple data engineering</a:t>
            </a:r>
            <a:br>
              <a:rPr lang="en-US" sz="1400" dirty="0"/>
            </a:br>
            <a:r>
              <a:rPr lang="en-US" sz="1400" dirty="0"/>
              <a:t>and insight system.</a:t>
            </a:r>
          </a:p>
          <a:p>
            <a:endParaRPr lang="en-US" sz="1400" dirty="0"/>
          </a:p>
          <a:p>
            <a:r>
              <a:rPr lang="en-US" sz="1400" dirty="0"/>
              <a:t>The TAs and I will provide much</a:t>
            </a:r>
            <a:br>
              <a:rPr lang="en-US" sz="1400" dirty="0"/>
            </a:br>
            <a:r>
              <a:rPr lang="en-US" sz="1400" dirty="0"/>
              <a:t>of the infrastructure and</a:t>
            </a:r>
            <a:br>
              <a:rPr lang="en-US" sz="1400" dirty="0"/>
            </a:br>
            <a:r>
              <a:rPr lang="en-US" sz="1400" dirty="0"/>
              <a:t>environment starter/templates.</a:t>
            </a:r>
          </a:p>
          <a:p>
            <a:endParaRPr lang="en-US" sz="1400" dirty="0"/>
          </a:p>
          <a:p>
            <a:r>
              <a:rPr lang="en-US" sz="1400" dirty="0"/>
              <a:t>You will define small individual</a:t>
            </a:r>
            <a:br>
              <a:rPr lang="en-US" sz="1400" dirty="0"/>
            </a:br>
            <a:r>
              <a:rPr lang="en-US" sz="1400" dirty="0"/>
              <a:t>projects/scenarios and pick</a:t>
            </a:r>
            <a:br>
              <a:rPr lang="en-US" sz="1400" dirty="0"/>
            </a:br>
            <a:r>
              <a:rPr lang="en-US" sz="1400" dirty="0"/>
              <a:t>the data sets.</a:t>
            </a:r>
          </a:p>
          <a:p>
            <a:endParaRPr lang="en-US" sz="1400" dirty="0"/>
          </a:p>
          <a:p>
            <a:r>
              <a:rPr lang="en-US" sz="1400" dirty="0"/>
              <a:t>We will do worked examples.</a:t>
            </a:r>
          </a:p>
        </p:txBody>
      </p:sp>
    </p:spTree>
    <p:extLst>
      <p:ext uri="{BB962C8B-B14F-4D97-AF65-F5344CB8AC3E}">
        <p14:creationId xmlns:p14="http://schemas.microsoft.com/office/powerpoint/2010/main" val="1444330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Wrap Up</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p>
        </p:txBody>
      </p:sp>
      <p:sp>
        <p:nvSpPr>
          <p:cNvPr id="4" name="TextBox 9">
            <a:extLst>
              <a:ext uri="{FF2B5EF4-FFF2-40B4-BE49-F238E27FC236}">
                <a16:creationId xmlns:a16="http://schemas.microsoft.com/office/drawing/2014/main" id="{5BEC8245-AFED-502D-D24B-39E71096FA9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92520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88427</TotalTime>
  <Words>6155</Words>
  <Application>Microsoft Macintosh PowerPoint</Application>
  <PresentationFormat>On-screen Show (16:9)</PresentationFormat>
  <Paragraphs>668</Paragraphs>
  <Slides>76</Slides>
  <Notes>57</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76</vt:i4>
      </vt:variant>
    </vt:vector>
  </HeadingPairs>
  <TitlesOfParts>
    <vt:vector size="95" baseType="lpstr">
      <vt:lpstr>ＭＳ Ｐゴシック</vt:lpstr>
      <vt:lpstr>Arial</vt:lpstr>
      <vt:lpstr>Arial</vt:lpstr>
      <vt:lpstr>Calibri</vt:lpstr>
      <vt:lpstr>Cambria Math</vt:lpstr>
      <vt:lpstr>Century Gothic</vt:lpstr>
      <vt:lpstr>Helvetica</vt:lpstr>
      <vt:lpstr>Monotype Sorts</vt:lpstr>
      <vt:lpstr>Museo For Dell</vt:lpstr>
      <vt:lpstr>proxima-nova</vt:lpstr>
      <vt:lpstr>Symbol</vt:lpstr>
      <vt:lpstr>Times New Roman</vt:lpstr>
      <vt:lpstr>Webdings</vt:lpstr>
      <vt:lpstr>Wingdings</vt:lpstr>
      <vt:lpstr>Office Theme</vt:lpstr>
      <vt:lpstr>2_db-5-grey</vt:lpstr>
      <vt:lpstr>4_db-5-grey</vt:lpstr>
      <vt:lpstr>3_db-5-grey</vt:lpstr>
      <vt:lpstr>5_db-5-grey</vt:lpstr>
      <vt:lpstr>PowerPoint Presentation</vt:lpstr>
      <vt:lpstr>PowerPoint Presentation</vt:lpstr>
      <vt:lpstr>PowerPoint Presentation</vt:lpstr>
      <vt:lpstr>Contents</vt:lpstr>
      <vt:lpstr>PowerPoint Presentation</vt:lpstr>
      <vt:lpstr>Course Updates</vt:lpstr>
      <vt:lpstr>Final Exam Schedule</vt:lpstr>
      <vt:lpstr>PowerPoint Presentation</vt:lpstr>
      <vt:lpstr>PowerPoint Presentation</vt:lpstr>
      <vt:lpstr>Modeling</vt:lpstr>
      <vt:lpstr>Web Application Problem Statement</vt:lpstr>
      <vt:lpstr>A Common and my Approach: Conceptual  Logical  Physical</vt:lpstr>
      <vt:lpstr>ER Model and ER Modeling</vt:lpstr>
      <vt:lpstr>ER Modeling – Reasonably Good Summary</vt:lpstr>
      <vt:lpstr>PowerPoint Presentation</vt:lpstr>
      <vt:lpstr>Entity Sets</vt:lpstr>
      <vt:lpstr>Entity Sets -- instructor and student</vt:lpstr>
      <vt:lpstr>Relationship Sets</vt:lpstr>
      <vt:lpstr>Relationship Sets (Cont.)</vt:lpstr>
      <vt:lpstr>PowerPoint Presentation</vt:lpstr>
      <vt:lpstr>Representing Entity sets in ER Diagram</vt:lpstr>
      <vt:lpstr>Visual Notation – Many Notations</vt:lpstr>
      <vt:lpstr>Notation has Precise Meaning (Crow’s Foot)</vt:lpstr>
      <vt:lpstr>What Does this Mean? Let’s Get Started</vt:lpstr>
      <vt:lpstr>Worked Example</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Cartesian-Product Operation</vt:lpstr>
      <vt:lpstr>The  instructor  X  teaches  table</vt:lpstr>
      <vt:lpstr>Simpler Example</vt:lpstr>
      <vt:lpstr>Join Operation</vt:lpstr>
      <vt:lpstr>JOIN Definition</vt:lpstr>
      <vt:lpstr>Join Operation (Cont.)</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The Rename Operation</vt:lpstr>
      <vt:lpstr>Null Values</vt:lpstr>
      <vt:lpstr>Null Values (Cont.)</vt:lpstr>
      <vt:lpstr>Modification of the Database</vt:lpstr>
      <vt:lpstr>Deletion</vt:lpstr>
      <vt:lpstr>Deletion (Cont.)</vt:lpstr>
      <vt:lpstr>Insertion</vt:lpstr>
      <vt:lpstr>Insertion (Cont.)</vt:lpstr>
      <vt:lpstr>Updates</vt:lpstr>
      <vt:lpstr>Updates (Cont.)</vt:lpstr>
      <vt:lpstr>PowerPoint Presentation</vt:lpstr>
      <vt:lpstr>PowerPoint Presentation</vt:lpstr>
      <vt:lpstr>HWs  Incremental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586</cp:revision>
  <cp:lastPrinted>2018-11-15T21:01:50Z</cp:lastPrinted>
  <dcterms:created xsi:type="dcterms:W3CDTF">2010-04-12T23:12:02Z</dcterms:created>
  <dcterms:modified xsi:type="dcterms:W3CDTF">2024-09-13T17:06:24Z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